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5287" r:id="rId3"/>
    <p:sldId id="258" r:id="rId4"/>
    <p:sldId id="337" r:id="rId5"/>
    <p:sldId id="269" r:id="rId6"/>
    <p:sldId id="309" r:id="rId7"/>
    <p:sldId id="310" r:id="rId8"/>
    <p:sldId id="311" r:id="rId9"/>
    <p:sldId id="312" r:id="rId10"/>
    <p:sldId id="313" r:id="rId11"/>
    <p:sldId id="338" r:id="rId12"/>
    <p:sldId id="304" r:id="rId13"/>
    <p:sldId id="314" r:id="rId14"/>
    <p:sldId id="315" r:id="rId15"/>
    <p:sldId id="330" r:id="rId16"/>
    <p:sldId id="331" r:id="rId17"/>
    <p:sldId id="332" r:id="rId18"/>
    <p:sldId id="333" r:id="rId19"/>
    <p:sldId id="334" r:id="rId20"/>
    <p:sldId id="335" r:id="rId21"/>
    <p:sldId id="336" r:id="rId22"/>
    <p:sldId id="339" r:id="rId23"/>
    <p:sldId id="323" r:id="rId24"/>
    <p:sldId id="324" r:id="rId25"/>
    <p:sldId id="325" r:id="rId26"/>
    <p:sldId id="326" r:id="rId27"/>
    <p:sldId id="327" r:id="rId28"/>
    <p:sldId id="328" r:id="rId29"/>
    <p:sldId id="329" r:id="rId30"/>
    <p:sldId id="264"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CB1"/>
    <a:srgbClr val="0000FF"/>
    <a:srgbClr val="8A1425"/>
    <a:srgbClr val="721832"/>
    <a:srgbClr val="2E6868"/>
    <a:srgbClr val="073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69" autoAdjust="0"/>
  </p:normalViewPr>
  <p:slideViewPr>
    <p:cSldViewPr>
      <p:cViewPr varScale="1">
        <p:scale>
          <a:sx n="76" d="100"/>
          <a:sy n="76" d="100"/>
        </p:scale>
        <p:origin x="54" y="900"/>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2D0BF-044D-4AD8-81DC-CF6D497842CC}"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E4A5203F-DBD4-4A87-B7E4-D0A3AA8C8D56}">
      <dgm:prSet phldrT="[文本]" custT="1"/>
      <dgm:spPr/>
      <dgm:t>
        <a:bodyPr/>
        <a:lstStyle/>
        <a:p>
          <a:pPr algn="ctr"/>
          <a:r>
            <a:rPr lang="en-US" sz="1400" b="1"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dirty="0">
              <a:latin typeface="Times New Roman" panose="02020603050405020304" pitchFamily="18" charset="0"/>
              <a:ea typeface="宋体" panose="02010600030101010101" pitchFamily="2" charset="-122"/>
              <a:cs typeface="Times New Roman" panose="02020603050405020304" pitchFamily="18" charset="0"/>
            </a:rPr>
            <a:t>包</a:t>
          </a:r>
          <a:endParaRPr lang="zh-CN" altLang="en-US" sz="1400" b="1" dirty="0">
            <a:latin typeface="Times New Roman" panose="02020603050405020304" pitchFamily="18" charset="0"/>
            <a:ea typeface="宋体" panose="02010600030101010101" pitchFamily="2" charset="-122"/>
            <a:cs typeface="Times New Roman" panose="02020603050405020304" pitchFamily="18" charset="0"/>
          </a:endParaRPr>
        </a:p>
      </dgm:t>
    </dgm:pt>
    <dgm:pt modelId="{30D571ED-35AA-4B8F-A3E9-6DBD0D2D8450}" type="parTrans" cxnId="{5D9D4324-CC75-4F2D-9129-D9E0F6FCE0AF}">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7E81C3A6-D60F-42D3-85E9-975A707A9CDC}" type="sibTrans" cxnId="{5D9D4324-CC75-4F2D-9129-D9E0F6FCE0AF}">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76F2BDD8-091C-4010-9AFA-E77EE3B3BA8F}">
      <dgm:prSet phldrT="[文本]" custT="1"/>
      <dgm:spPr/>
      <dgm:t>
        <a:bodyPr/>
        <a:lstStyle/>
        <a:p>
          <a:pPr algn="ctr"/>
          <a:r>
            <a:rPr lang="en-US" sz="1400" b="1"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dirty="0">
              <a:latin typeface="Times New Roman" panose="02020603050405020304" pitchFamily="18" charset="0"/>
              <a:ea typeface="宋体" panose="02010600030101010101" pitchFamily="2" charset="-122"/>
              <a:cs typeface="Times New Roman" panose="02020603050405020304" pitchFamily="18" charset="0"/>
            </a:rPr>
            <a:t>包</a:t>
          </a: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的使用</a:t>
          </a:r>
        </a:p>
      </dgm:t>
    </dgm:pt>
    <dgm:pt modelId="{D8C5C1A9-35DF-463B-814C-07FDA483D0CF}" type="parTrans" cxnId="{2D37CA4D-8C91-4B1E-BB5F-E543D1A31B8E}">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E683723B-4672-4BC5-B1FB-5CA1780D37C9}" type="sibTrans" cxnId="{2D37CA4D-8C91-4B1E-BB5F-E543D1A31B8E}">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74CD87D4-E051-44E3-9DA8-FE6329A8220A}">
      <dgm:prSet custT="1"/>
      <dgm:spPr/>
      <dgm:t>
        <a:bodyPr/>
        <a:lstStyle/>
        <a:p>
          <a:pPr algn="ctr"/>
          <a:r>
            <a:rPr lang="zh-CN" altLang="en-US" sz="1400" b="1">
              <a:latin typeface="Times New Roman" panose="02020603050405020304" pitchFamily="18" charset="0"/>
              <a:ea typeface="宋体" panose="02010600030101010101" pitchFamily="2" charset="-122"/>
              <a:cs typeface="Times New Roman" panose="02020603050405020304" pitchFamily="18" charset="0"/>
            </a:rPr>
            <a:t>模块安装</a:t>
          </a:r>
        </a:p>
      </dgm:t>
    </dgm:pt>
    <dgm:pt modelId="{1A14C5FB-A3C8-45C0-8849-C1941A1FEA8E}" type="parTrans" cxnId="{EF21E71A-7953-4A1A-BB1F-F45D884D91C2}">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E40776E1-C2B6-42DB-968E-5AFBF20A3410}" type="sibTrans" cxnId="{EF21E71A-7953-4A1A-BB1F-F45D884D91C2}">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509F8BAC-A125-4A68-A505-A6E2F5DED98A}">
      <dgm:prSet custT="1"/>
      <dgm:spPr/>
      <dgm:t>
        <a:bodyPr/>
        <a:lstStyle/>
        <a:p>
          <a:pPr algn="ctr"/>
          <a:r>
            <a:rPr lang="zh-CN" altLang="en-US" sz="1400" b="1">
              <a:latin typeface="Times New Roman" panose="02020603050405020304" pitchFamily="18" charset="0"/>
              <a:ea typeface="宋体" panose="02010600030101010101" pitchFamily="2" charset="-122"/>
              <a:cs typeface="Times New Roman" panose="02020603050405020304" pitchFamily="18" charset="0"/>
            </a:rPr>
            <a:t>分类器选择</a:t>
          </a:r>
        </a:p>
      </dgm:t>
    </dgm:pt>
    <dgm:pt modelId="{239AA9F4-AB7A-4D75-BA98-1078E1EBC36E}" type="parTrans" cxnId="{FD95D37C-FA2E-43DE-9023-09AD2FCE30D5}">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38F86A69-4781-4365-A14D-78F9BD130C5A}" type="sibTrans" cxnId="{FD95D37C-FA2E-43DE-9023-09AD2FCE30D5}">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60F5C2D7-0238-4714-895B-065A5EC1C118}">
      <dgm:prSet custT="1"/>
      <dgm:spPr/>
      <dgm:t>
        <a:bodyPr/>
        <a:lstStyle/>
        <a:p>
          <a:pPr algn="ctr"/>
          <a:r>
            <a:rPr lang="en-US" sz="1400" b="1"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dirty="0">
              <a:latin typeface="Times New Roman" panose="02020603050405020304" pitchFamily="18" charset="0"/>
              <a:ea typeface="宋体" panose="02010600030101010101" pitchFamily="2" charset="-122"/>
              <a:cs typeface="Times New Roman" panose="02020603050405020304" pitchFamily="18" charset="0"/>
            </a:rPr>
            <a:t>包</a:t>
          </a:r>
          <a:endParaRPr lang="en-US" altLang="zh-CN" sz="1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结构与功能</a:t>
          </a:r>
        </a:p>
      </dgm:t>
    </dgm:pt>
    <dgm:pt modelId="{820631EB-5B85-4F15-AA05-4F5F9EAE4178}" type="parTrans" cxnId="{581B9F51-69C6-49AB-B713-47D87D4E2B9D}">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044D0BB3-1667-455A-B776-0ED7E12647B4}" type="sibTrans" cxnId="{581B9F51-69C6-49AB-B713-47D87D4E2B9D}">
      <dgm:prSet/>
      <dgm:spPr/>
      <dgm:t>
        <a:bodyPr/>
        <a:lstStyle/>
        <a:p>
          <a:pPr algn="ct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A3104669-AE9E-4C89-8ED0-16186593E448}">
      <dgm:prSet custT="1"/>
      <dgm:spPr/>
      <dgm:t>
        <a:bodyPr/>
        <a:lstStyle/>
        <a:p>
          <a:r>
            <a:rPr lang="zh-CN" altLang="en-US" sz="1400" b="1">
              <a:latin typeface="Times New Roman" panose="02020603050405020304" pitchFamily="18" charset="0"/>
              <a:ea typeface="宋体" panose="02010600030101010101" pitchFamily="2" charset="-122"/>
              <a:cs typeface="Times New Roman" panose="02020603050405020304" pitchFamily="18" charset="0"/>
            </a:rPr>
            <a:t>训练集与测试集</a:t>
          </a:r>
          <a:endParaRPr lang="en-US" altLang="zh-CN" sz="1400" b="1">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b="1">
              <a:latin typeface="Times New Roman" panose="02020603050405020304" pitchFamily="18" charset="0"/>
              <a:ea typeface="宋体" panose="02010600030101010101" pitchFamily="2" charset="-122"/>
              <a:cs typeface="Times New Roman" panose="02020603050405020304" pitchFamily="18" charset="0"/>
            </a:rPr>
            <a:t>样本选择</a:t>
          </a:r>
        </a:p>
      </dgm:t>
    </dgm:pt>
    <dgm:pt modelId="{CDBDCD72-6DB3-4011-A982-8E3083DEF403}" type="parTrans" cxnId="{3DFAE2BA-79E3-4510-A53C-C6198B38AB96}">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650B1EE8-65EF-4862-84FE-CDC4EA81F404}" type="sibTrans" cxnId="{3DFAE2BA-79E3-4510-A53C-C6198B38AB96}">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E1986838-7987-49BD-B159-EABE19F31C3E}">
      <dgm:prSet custT="1"/>
      <dgm:spPr/>
      <dgm:t>
        <a:bodyPr/>
        <a:lstStyle/>
        <a:p>
          <a:r>
            <a:rPr lang="zh-CN" altLang="en-US" sz="1400" b="1">
              <a:latin typeface="Times New Roman" panose="02020603050405020304" pitchFamily="18" charset="0"/>
              <a:ea typeface="宋体" panose="02010600030101010101" pitchFamily="2" charset="-122"/>
              <a:cs typeface="Times New Roman" panose="02020603050405020304" pitchFamily="18" charset="0"/>
            </a:rPr>
            <a:t>输出结果</a:t>
          </a:r>
          <a:endParaRPr lang="en-US" altLang="zh-CN" sz="1400" b="1">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400" b="1">
              <a:latin typeface="Times New Roman" panose="02020603050405020304" pitchFamily="18" charset="0"/>
              <a:ea typeface="宋体" panose="02010600030101010101" pitchFamily="2" charset="-122"/>
              <a:cs typeface="Times New Roman" panose="02020603050405020304" pitchFamily="18" charset="0"/>
            </a:rPr>
            <a:t>解读与分析</a:t>
          </a:r>
        </a:p>
      </dgm:t>
    </dgm:pt>
    <dgm:pt modelId="{CFD863A7-7D0C-4BD4-B203-5D20083CB3C6}" type="parTrans" cxnId="{4C1C9029-CD88-49F6-9D31-1EEBA8057E4E}">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522ACDC0-EDBB-4574-AEE5-1E240580E1D7}" type="sibTrans" cxnId="{4C1C9029-CD88-49F6-9D31-1EEBA8057E4E}">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23B384FA-279C-4F3F-BA20-B0194A025947}">
      <dgm:prSet custT="1"/>
      <dgm:spPr/>
      <dgm:t>
        <a:bodyPr/>
        <a:lstStyle/>
        <a:p>
          <a:r>
            <a:rPr lang="zh-CN" altLang="en-US" sz="1400" b="1">
              <a:latin typeface="Times New Roman" panose="02020603050405020304" pitchFamily="18" charset="0"/>
              <a:ea typeface="宋体" panose="02010600030101010101" pitchFamily="2" charset="-122"/>
              <a:cs typeface="Times New Roman" panose="02020603050405020304" pitchFamily="18" charset="0"/>
            </a:rPr>
            <a:t>参数调优</a:t>
          </a:r>
        </a:p>
      </dgm:t>
    </dgm:pt>
    <dgm:pt modelId="{4F75835D-004D-48D6-B338-E2081CE7D2D0}" type="parTrans" cxnId="{A5C416BF-3170-4BC6-939A-EE12DD0F9546}">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7F33284F-1FE6-45DC-8012-011A414F4042}" type="sibTrans" cxnId="{A5C416BF-3170-4BC6-939A-EE12DD0F9546}">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50BEE3B1-9D19-4CA4-A2F0-CBC0458265DC}">
      <dgm:prSet custT="1"/>
      <dgm:spPr/>
      <dgm:t>
        <a:bodyPr/>
        <a:lstStyle/>
        <a:p>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算法评价指标</a:t>
          </a:r>
        </a:p>
      </dgm:t>
    </dgm:pt>
    <dgm:pt modelId="{E5318269-6112-4EF4-947F-3D8FD91587E2}" type="parTrans" cxnId="{81C9DC2A-7D39-46C7-8440-F1B187972591}">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F0958C77-3F7E-4E54-80E9-4865DCF01722}" type="sibTrans" cxnId="{81C9DC2A-7D39-46C7-8440-F1B187972591}">
      <dgm:prSet/>
      <dgm:spPr/>
      <dgm:t>
        <a:bodyPr/>
        <a:lstStyle/>
        <a:p>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dgm:t>
    </dgm:pt>
    <dgm:pt modelId="{8DBCD899-3590-4A6B-8A08-07C4CA24A8EA}" type="pres">
      <dgm:prSet presAssocID="{8EE2D0BF-044D-4AD8-81DC-CF6D497842CC}" presName="hierChild1" presStyleCnt="0">
        <dgm:presLayoutVars>
          <dgm:orgChart val="1"/>
          <dgm:chPref val="1"/>
          <dgm:dir/>
          <dgm:animOne val="branch"/>
          <dgm:animLvl val="lvl"/>
          <dgm:resizeHandles/>
        </dgm:presLayoutVars>
      </dgm:prSet>
      <dgm:spPr/>
    </dgm:pt>
    <dgm:pt modelId="{F431B1B7-CF7A-48A6-A067-A66738270CAE}" type="pres">
      <dgm:prSet presAssocID="{E4A5203F-DBD4-4A87-B7E4-D0A3AA8C8D56}" presName="hierRoot1" presStyleCnt="0">
        <dgm:presLayoutVars>
          <dgm:hierBranch val="init"/>
        </dgm:presLayoutVars>
      </dgm:prSet>
      <dgm:spPr/>
    </dgm:pt>
    <dgm:pt modelId="{CFEDBAE5-A3ED-4147-8F06-638BB7DA2D18}" type="pres">
      <dgm:prSet presAssocID="{E4A5203F-DBD4-4A87-B7E4-D0A3AA8C8D56}" presName="rootComposite1" presStyleCnt="0"/>
      <dgm:spPr/>
    </dgm:pt>
    <dgm:pt modelId="{B564643E-F665-48C5-AEDB-D3001A46DD23}" type="pres">
      <dgm:prSet presAssocID="{E4A5203F-DBD4-4A87-B7E4-D0A3AA8C8D56}" presName="rootText1" presStyleLbl="node0" presStyleIdx="0" presStyleCnt="1" custScaleX="50422">
        <dgm:presLayoutVars>
          <dgm:chPref val="3"/>
        </dgm:presLayoutVars>
      </dgm:prSet>
      <dgm:spPr/>
    </dgm:pt>
    <dgm:pt modelId="{D826AA87-433F-4C8F-963B-197DFC26BC61}" type="pres">
      <dgm:prSet presAssocID="{E4A5203F-DBD4-4A87-B7E4-D0A3AA8C8D56}" presName="rootConnector1" presStyleLbl="node1" presStyleIdx="0" presStyleCnt="0"/>
      <dgm:spPr/>
    </dgm:pt>
    <dgm:pt modelId="{BD71DF03-1C2A-423F-A12B-FC6ED5E00D53}" type="pres">
      <dgm:prSet presAssocID="{E4A5203F-DBD4-4A87-B7E4-D0A3AA8C8D56}" presName="hierChild2" presStyleCnt="0"/>
      <dgm:spPr/>
    </dgm:pt>
    <dgm:pt modelId="{FF53AC46-50A0-4895-97FC-7F69B46D8E18}" type="pres">
      <dgm:prSet presAssocID="{E5318269-6112-4EF4-947F-3D8FD91587E2}" presName="Name64" presStyleLbl="parChTrans1D2" presStyleIdx="0" presStyleCnt="3"/>
      <dgm:spPr/>
    </dgm:pt>
    <dgm:pt modelId="{84D5571E-B817-4640-BE88-18CED66CE981}" type="pres">
      <dgm:prSet presAssocID="{50BEE3B1-9D19-4CA4-A2F0-CBC0458265DC}" presName="hierRoot2" presStyleCnt="0">
        <dgm:presLayoutVars>
          <dgm:hierBranch val="init"/>
        </dgm:presLayoutVars>
      </dgm:prSet>
      <dgm:spPr/>
    </dgm:pt>
    <dgm:pt modelId="{C0F7C101-6595-40FD-A42B-AC2BF95734E6}" type="pres">
      <dgm:prSet presAssocID="{50BEE3B1-9D19-4CA4-A2F0-CBC0458265DC}" presName="rootComposite" presStyleCnt="0"/>
      <dgm:spPr/>
    </dgm:pt>
    <dgm:pt modelId="{1449F5A4-4501-4542-96AB-3DF733AB9AE8}" type="pres">
      <dgm:prSet presAssocID="{50BEE3B1-9D19-4CA4-A2F0-CBC0458265DC}" presName="rootText" presStyleLbl="node2" presStyleIdx="0" presStyleCnt="3" custScaleX="96715" custScaleY="99885">
        <dgm:presLayoutVars>
          <dgm:chPref val="3"/>
        </dgm:presLayoutVars>
      </dgm:prSet>
      <dgm:spPr/>
    </dgm:pt>
    <dgm:pt modelId="{AC46DCB6-A403-4186-A157-CE3F28D64825}" type="pres">
      <dgm:prSet presAssocID="{50BEE3B1-9D19-4CA4-A2F0-CBC0458265DC}" presName="rootConnector" presStyleLbl="node2" presStyleIdx="0" presStyleCnt="3"/>
      <dgm:spPr/>
    </dgm:pt>
    <dgm:pt modelId="{3332508F-097A-47A6-BC9B-0B1A49973FA0}" type="pres">
      <dgm:prSet presAssocID="{50BEE3B1-9D19-4CA4-A2F0-CBC0458265DC}" presName="hierChild4" presStyleCnt="0"/>
      <dgm:spPr/>
    </dgm:pt>
    <dgm:pt modelId="{1A21ACBE-EE1A-45B1-91C7-7C48592B5114}" type="pres">
      <dgm:prSet presAssocID="{50BEE3B1-9D19-4CA4-A2F0-CBC0458265DC}" presName="hierChild5" presStyleCnt="0"/>
      <dgm:spPr/>
    </dgm:pt>
    <dgm:pt modelId="{D23074BD-5665-4A38-9A8A-89BAC68E81B9}" type="pres">
      <dgm:prSet presAssocID="{820631EB-5B85-4F15-AA05-4F5F9EAE4178}" presName="Name64" presStyleLbl="parChTrans1D2" presStyleIdx="1" presStyleCnt="3"/>
      <dgm:spPr/>
    </dgm:pt>
    <dgm:pt modelId="{E1E06D59-B667-4200-8B5F-95B5C0DBF4D0}" type="pres">
      <dgm:prSet presAssocID="{60F5C2D7-0238-4714-895B-065A5EC1C118}" presName="hierRoot2" presStyleCnt="0">
        <dgm:presLayoutVars>
          <dgm:hierBranch val="init"/>
        </dgm:presLayoutVars>
      </dgm:prSet>
      <dgm:spPr/>
    </dgm:pt>
    <dgm:pt modelId="{D1FA4987-00E2-41D2-86B9-D53BA33D9912}" type="pres">
      <dgm:prSet presAssocID="{60F5C2D7-0238-4714-895B-065A5EC1C118}" presName="rootComposite" presStyleCnt="0"/>
      <dgm:spPr/>
    </dgm:pt>
    <dgm:pt modelId="{2BAEBC5E-E1DD-4D8B-A540-1F25DA3D9770}" type="pres">
      <dgm:prSet presAssocID="{60F5C2D7-0238-4714-895B-065A5EC1C118}" presName="rootText" presStyleLbl="node2" presStyleIdx="1" presStyleCnt="3" custScaleX="96715" custScaleY="99885">
        <dgm:presLayoutVars>
          <dgm:chPref val="3"/>
        </dgm:presLayoutVars>
      </dgm:prSet>
      <dgm:spPr/>
    </dgm:pt>
    <dgm:pt modelId="{8ABBEB89-F25C-42DF-8A42-BEA74C16264A}" type="pres">
      <dgm:prSet presAssocID="{60F5C2D7-0238-4714-895B-065A5EC1C118}" presName="rootConnector" presStyleLbl="node2" presStyleIdx="1" presStyleCnt="3"/>
      <dgm:spPr/>
    </dgm:pt>
    <dgm:pt modelId="{E8A78ACC-2B83-455F-B445-FB78D76A8691}" type="pres">
      <dgm:prSet presAssocID="{60F5C2D7-0238-4714-895B-065A5EC1C118}" presName="hierChild4" presStyleCnt="0"/>
      <dgm:spPr/>
    </dgm:pt>
    <dgm:pt modelId="{5D1EE02F-2B6C-4C39-A0A8-0D4B6D75AAF2}" type="pres">
      <dgm:prSet presAssocID="{60F5C2D7-0238-4714-895B-065A5EC1C118}" presName="hierChild5" presStyleCnt="0"/>
      <dgm:spPr/>
    </dgm:pt>
    <dgm:pt modelId="{E9874693-7EEC-4F53-9261-B538CABDECD5}" type="pres">
      <dgm:prSet presAssocID="{D8C5C1A9-35DF-463B-814C-07FDA483D0CF}" presName="Name64" presStyleLbl="parChTrans1D2" presStyleIdx="2" presStyleCnt="3"/>
      <dgm:spPr/>
    </dgm:pt>
    <dgm:pt modelId="{8B73B25F-BEE0-42C0-89BF-4B32420396F3}" type="pres">
      <dgm:prSet presAssocID="{76F2BDD8-091C-4010-9AFA-E77EE3B3BA8F}" presName="hierRoot2" presStyleCnt="0">
        <dgm:presLayoutVars>
          <dgm:hierBranch val="init"/>
        </dgm:presLayoutVars>
      </dgm:prSet>
      <dgm:spPr/>
    </dgm:pt>
    <dgm:pt modelId="{2BD3A828-B995-435B-92F7-EE8935584A12}" type="pres">
      <dgm:prSet presAssocID="{76F2BDD8-091C-4010-9AFA-E77EE3B3BA8F}" presName="rootComposite" presStyleCnt="0"/>
      <dgm:spPr/>
    </dgm:pt>
    <dgm:pt modelId="{593C3DA7-4AE4-42B8-8A3E-AC75BB737767}" type="pres">
      <dgm:prSet presAssocID="{76F2BDD8-091C-4010-9AFA-E77EE3B3BA8F}" presName="rootText" presStyleLbl="node2" presStyleIdx="2" presStyleCnt="3" custScaleX="96715" custScaleY="99885">
        <dgm:presLayoutVars>
          <dgm:chPref val="3"/>
        </dgm:presLayoutVars>
      </dgm:prSet>
      <dgm:spPr/>
    </dgm:pt>
    <dgm:pt modelId="{BB2BD306-6410-4760-A73F-A6EAFB00DB45}" type="pres">
      <dgm:prSet presAssocID="{76F2BDD8-091C-4010-9AFA-E77EE3B3BA8F}" presName="rootConnector" presStyleLbl="node2" presStyleIdx="2" presStyleCnt="3"/>
      <dgm:spPr/>
    </dgm:pt>
    <dgm:pt modelId="{6D5CB2D6-2D97-48BF-AE7B-A84885FC963F}" type="pres">
      <dgm:prSet presAssocID="{76F2BDD8-091C-4010-9AFA-E77EE3B3BA8F}" presName="hierChild4" presStyleCnt="0"/>
      <dgm:spPr/>
    </dgm:pt>
    <dgm:pt modelId="{A6573393-7982-43DA-960B-9B7450FD7F86}" type="pres">
      <dgm:prSet presAssocID="{1A14C5FB-A3C8-45C0-8849-C1941A1FEA8E}" presName="Name64" presStyleLbl="parChTrans1D3" presStyleIdx="0" presStyleCnt="5"/>
      <dgm:spPr/>
    </dgm:pt>
    <dgm:pt modelId="{04940D60-6FDB-457C-A442-351B8260A0C5}" type="pres">
      <dgm:prSet presAssocID="{74CD87D4-E051-44E3-9DA8-FE6329A8220A}" presName="hierRoot2" presStyleCnt="0">
        <dgm:presLayoutVars>
          <dgm:hierBranch val="init"/>
        </dgm:presLayoutVars>
      </dgm:prSet>
      <dgm:spPr/>
    </dgm:pt>
    <dgm:pt modelId="{F5CE533C-7063-4BB8-B096-46FCECE3947F}" type="pres">
      <dgm:prSet presAssocID="{74CD87D4-E051-44E3-9DA8-FE6329A8220A}" presName="rootComposite" presStyleCnt="0"/>
      <dgm:spPr/>
    </dgm:pt>
    <dgm:pt modelId="{1851BA08-09E4-40C1-A662-8817721F14A0}" type="pres">
      <dgm:prSet presAssocID="{74CD87D4-E051-44E3-9DA8-FE6329A8220A}" presName="rootText" presStyleLbl="node3" presStyleIdx="0" presStyleCnt="5" custScaleX="69732" custScaleY="68188">
        <dgm:presLayoutVars>
          <dgm:chPref val="3"/>
        </dgm:presLayoutVars>
      </dgm:prSet>
      <dgm:spPr/>
    </dgm:pt>
    <dgm:pt modelId="{9B658346-A00B-482F-9C08-CC9AD6187E14}" type="pres">
      <dgm:prSet presAssocID="{74CD87D4-E051-44E3-9DA8-FE6329A8220A}" presName="rootConnector" presStyleLbl="node3" presStyleIdx="0" presStyleCnt="5"/>
      <dgm:spPr/>
    </dgm:pt>
    <dgm:pt modelId="{2ACB690F-E498-4B8C-A131-C591F2C11D42}" type="pres">
      <dgm:prSet presAssocID="{74CD87D4-E051-44E3-9DA8-FE6329A8220A}" presName="hierChild4" presStyleCnt="0"/>
      <dgm:spPr/>
    </dgm:pt>
    <dgm:pt modelId="{3394DC78-624C-49C4-8237-151FA55B826E}" type="pres">
      <dgm:prSet presAssocID="{74CD87D4-E051-44E3-9DA8-FE6329A8220A}" presName="hierChild5" presStyleCnt="0"/>
      <dgm:spPr/>
    </dgm:pt>
    <dgm:pt modelId="{D854D7D6-001E-4294-B380-F389F1033608}" type="pres">
      <dgm:prSet presAssocID="{239AA9F4-AB7A-4D75-BA98-1078E1EBC36E}" presName="Name64" presStyleLbl="parChTrans1D3" presStyleIdx="1" presStyleCnt="5"/>
      <dgm:spPr/>
    </dgm:pt>
    <dgm:pt modelId="{7A04299A-C5A0-4E50-8D89-D92327343D2E}" type="pres">
      <dgm:prSet presAssocID="{509F8BAC-A125-4A68-A505-A6E2F5DED98A}" presName="hierRoot2" presStyleCnt="0">
        <dgm:presLayoutVars>
          <dgm:hierBranch val="init"/>
        </dgm:presLayoutVars>
      </dgm:prSet>
      <dgm:spPr/>
    </dgm:pt>
    <dgm:pt modelId="{F20534F1-4CB3-48D3-A6B0-7CB137684237}" type="pres">
      <dgm:prSet presAssocID="{509F8BAC-A125-4A68-A505-A6E2F5DED98A}" presName="rootComposite" presStyleCnt="0"/>
      <dgm:spPr/>
    </dgm:pt>
    <dgm:pt modelId="{06E9FD27-755C-46FC-9430-B6BBEBA6EB52}" type="pres">
      <dgm:prSet presAssocID="{509F8BAC-A125-4A68-A505-A6E2F5DED98A}" presName="rootText" presStyleLbl="node3" presStyleIdx="1" presStyleCnt="5" custScaleX="69732" custScaleY="68188">
        <dgm:presLayoutVars>
          <dgm:chPref val="3"/>
        </dgm:presLayoutVars>
      </dgm:prSet>
      <dgm:spPr/>
    </dgm:pt>
    <dgm:pt modelId="{827CEF89-D6A5-4C76-AC6C-8C8A61B231A6}" type="pres">
      <dgm:prSet presAssocID="{509F8BAC-A125-4A68-A505-A6E2F5DED98A}" presName="rootConnector" presStyleLbl="node3" presStyleIdx="1" presStyleCnt="5"/>
      <dgm:spPr/>
    </dgm:pt>
    <dgm:pt modelId="{F90AE226-B293-4A90-B557-9B3B5D11976F}" type="pres">
      <dgm:prSet presAssocID="{509F8BAC-A125-4A68-A505-A6E2F5DED98A}" presName="hierChild4" presStyleCnt="0"/>
      <dgm:spPr/>
    </dgm:pt>
    <dgm:pt modelId="{AA612BE0-0D8C-4B37-904F-647054D7B3ED}" type="pres">
      <dgm:prSet presAssocID="{509F8BAC-A125-4A68-A505-A6E2F5DED98A}" presName="hierChild5" presStyleCnt="0"/>
      <dgm:spPr/>
    </dgm:pt>
    <dgm:pt modelId="{5A4BDA78-9250-4AF1-A85D-C64E0DD5FC8C}" type="pres">
      <dgm:prSet presAssocID="{CDBDCD72-6DB3-4011-A982-8E3083DEF403}" presName="Name64" presStyleLbl="parChTrans1D3" presStyleIdx="2" presStyleCnt="5"/>
      <dgm:spPr/>
    </dgm:pt>
    <dgm:pt modelId="{29B05D4E-F233-49CB-B788-E6B78DBFAB66}" type="pres">
      <dgm:prSet presAssocID="{A3104669-AE9E-4C89-8ED0-16186593E448}" presName="hierRoot2" presStyleCnt="0">
        <dgm:presLayoutVars>
          <dgm:hierBranch val="init"/>
        </dgm:presLayoutVars>
      </dgm:prSet>
      <dgm:spPr/>
    </dgm:pt>
    <dgm:pt modelId="{5CB0FA70-BD45-4D3E-9D73-B9AA22C85A32}" type="pres">
      <dgm:prSet presAssocID="{A3104669-AE9E-4C89-8ED0-16186593E448}" presName="rootComposite" presStyleCnt="0"/>
      <dgm:spPr/>
    </dgm:pt>
    <dgm:pt modelId="{5D8C3DAD-D60C-46EE-9F33-A72E3D12C741}" type="pres">
      <dgm:prSet presAssocID="{A3104669-AE9E-4C89-8ED0-16186593E448}" presName="rootText" presStyleLbl="node3" presStyleIdx="2" presStyleCnt="5" custScaleX="69732" custScaleY="99806">
        <dgm:presLayoutVars>
          <dgm:chPref val="3"/>
        </dgm:presLayoutVars>
      </dgm:prSet>
      <dgm:spPr/>
    </dgm:pt>
    <dgm:pt modelId="{9E977FBF-3311-42EF-B59C-EF049E953BFE}" type="pres">
      <dgm:prSet presAssocID="{A3104669-AE9E-4C89-8ED0-16186593E448}" presName="rootConnector" presStyleLbl="node3" presStyleIdx="2" presStyleCnt="5"/>
      <dgm:spPr/>
    </dgm:pt>
    <dgm:pt modelId="{A58D294B-9AC3-4B6C-9AD0-D79905E5C019}" type="pres">
      <dgm:prSet presAssocID="{A3104669-AE9E-4C89-8ED0-16186593E448}" presName="hierChild4" presStyleCnt="0"/>
      <dgm:spPr/>
    </dgm:pt>
    <dgm:pt modelId="{47B2CF84-BBBD-4F75-B83F-68372EA2D0F9}" type="pres">
      <dgm:prSet presAssocID="{A3104669-AE9E-4C89-8ED0-16186593E448}" presName="hierChild5" presStyleCnt="0"/>
      <dgm:spPr/>
    </dgm:pt>
    <dgm:pt modelId="{C726FC29-22F9-4D1B-A9B5-1B7A12BAE4C9}" type="pres">
      <dgm:prSet presAssocID="{CFD863A7-7D0C-4BD4-B203-5D20083CB3C6}" presName="Name64" presStyleLbl="parChTrans1D3" presStyleIdx="3" presStyleCnt="5"/>
      <dgm:spPr/>
    </dgm:pt>
    <dgm:pt modelId="{5A2A2FBD-504D-4F31-90F4-C562E841ED93}" type="pres">
      <dgm:prSet presAssocID="{E1986838-7987-49BD-B159-EABE19F31C3E}" presName="hierRoot2" presStyleCnt="0">
        <dgm:presLayoutVars>
          <dgm:hierBranch val="init"/>
        </dgm:presLayoutVars>
      </dgm:prSet>
      <dgm:spPr/>
    </dgm:pt>
    <dgm:pt modelId="{A76CF028-802B-49B2-8F2E-C34BE4B696A2}" type="pres">
      <dgm:prSet presAssocID="{E1986838-7987-49BD-B159-EABE19F31C3E}" presName="rootComposite" presStyleCnt="0"/>
      <dgm:spPr/>
    </dgm:pt>
    <dgm:pt modelId="{F216D70E-DC00-42CE-B092-5729DE14A4C5}" type="pres">
      <dgm:prSet presAssocID="{E1986838-7987-49BD-B159-EABE19F31C3E}" presName="rootText" presStyleLbl="node3" presStyleIdx="3" presStyleCnt="5" custScaleX="69732">
        <dgm:presLayoutVars>
          <dgm:chPref val="3"/>
        </dgm:presLayoutVars>
      </dgm:prSet>
      <dgm:spPr/>
    </dgm:pt>
    <dgm:pt modelId="{3FA334AF-5BC1-49BE-88CB-8FE5D7271774}" type="pres">
      <dgm:prSet presAssocID="{E1986838-7987-49BD-B159-EABE19F31C3E}" presName="rootConnector" presStyleLbl="node3" presStyleIdx="3" presStyleCnt="5"/>
      <dgm:spPr/>
    </dgm:pt>
    <dgm:pt modelId="{FD95B364-D1C0-4151-89EC-13B87DE2EB7A}" type="pres">
      <dgm:prSet presAssocID="{E1986838-7987-49BD-B159-EABE19F31C3E}" presName="hierChild4" presStyleCnt="0"/>
      <dgm:spPr/>
    </dgm:pt>
    <dgm:pt modelId="{A3EABFAC-BAEB-4D56-93E5-81642620F82F}" type="pres">
      <dgm:prSet presAssocID="{E1986838-7987-49BD-B159-EABE19F31C3E}" presName="hierChild5" presStyleCnt="0"/>
      <dgm:spPr/>
    </dgm:pt>
    <dgm:pt modelId="{33C0B965-6DC3-4892-80A1-224A6D5BB313}" type="pres">
      <dgm:prSet presAssocID="{4F75835D-004D-48D6-B338-E2081CE7D2D0}" presName="Name64" presStyleLbl="parChTrans1D3" presStyleIdx="4" presStyleCnt="5"/>
      <dgm:spPr/>
    </dgm:pt>
    <dgm:pt modelId="{4AD80728-F429-450D-ACC4-C1D3A892B4DD}" type="pres">
      <dgm:prSet presAssocID="{23B384FA-279C-4F3F-BA20-B0194A025947}" presName="hierRoot2" presStyleCnt="0">
        <dgm:presLayoutVars>
          <dgm:hierBranch val="init"/>
        </dgm:presLayoutVars>
      </dgm:prSet>
      <dgm:spPr/>
    </dgm:pt>
    <dgm:pt modelId="{9075F687-334A-4451-8E53-D07F1707C729}" type="pres">
      <dgm:prSet presAssocID="{23B384FA-279C-4F3F-BA20-B0194A025947}" presName="rootComposite" presStyleCnt="0"/>
      <dgm:spPr/>
    </dgm:pt>
    <dgm:pt modelId="{7DE7ACE3-1703-4846-9834-CCCD4BDBF363}" type="pres">
      <dgm:prSet presAssocID="{23B384FA-279C-4F3F-BA20-B0194A025947}" presName="rootText" presStyleLbl="node3" presStyleIdx="4" presStyleCnt="5" custScaleX="69732" custScaleY="67863">
        <dgm:presLayoutVars>
          <dgm:chPref val="3"/>
        </dgm:presLayoutVars>
      </dgm:prSet>
      <dgm:spPr/>
    </dgm:pt>
    <dgm:pt modelId="{7F968FF8-2072-4C4E-BF5E-A0165337C314}" type="pres">
      <dgm:prSet presAssocID="{23B384FA-279C-4F3F-BA20-B0194A025947}" presName="rootConnector" presStyleLbl="node3" presStyleIdx="4" presStyleCnt="5"/>
      <dgm:spPr/>
    </dgm:pt>
    <dgm:pt modelId="{ECECF8CB-ADAC-402A-A89E-2749D719A9A5}" type="pres">
      <dgm:prSet presAssocID="{23B384FA-279C-4F3F-BA20-B0194A025947}" presName="hierChild4" presStyleCnt="0"/>
      <dgm:spPr/>
    </dgm:pt>
    <dgm:pt modelId="{A62DDF81-2995-436C-A461-06BE1A896EB8}" type="pres">
      <dgm:prSet presAssocID="{23B384FA-279C-4F3F-BA20-B0194A025947}" presName="hierChild5" presStyleCnt="0"/>
      <dgm:spPr/>
    </dgm:pt>
    <dgm:pt modelId="{5E30A752-79FA-4368-8969-CF2FB5A0266E}" type="pres">
      <dgm:prSet presAssocID="{76F2BDD8-091C-4010-9AFA-E77EE3B3BA8F}" presName="hierChild5" presStyleCnt="0"/>
      <dgm:spPr/>
    </dgm:pt>
    <dgm:pt modelId="{35970FC8-A958-432F-A1A9-3E4E4C9E13DD}" type="pres">
      <dgm:prSet presAssocID="{E4A5203F-DBD4-4A87-B7E4-D0A3AA8C8D56}" presName="hierChild3" presStyleCnt="0"/>
      <dgm:spPr/>
    </dgm:pt>
  </dgm:ptLst>
  <dgm:cxnLst>
    <dgm:cxn modelId="{26A63901-B822-43BE-9150-358CC560A231}" type="presOf" srcId="{239AA9F4-AB7A-4D75-BA98-1078E1EBC36E}" destId="{D854D7D6-001E-4294-B380-F389F1033608}" srcOrd="0" destOrd="0" presId="urn:microsoft.com/office/officeart/2009/3/layout/HorizontalOrganizationChart"/>
    <dgm:cxn modelId="{9C7CB509-2B14-4932-A987-24E8F323C5A1}" type="presOf" srcId="{CFD863A7-7D0C-4BD4-B203-5D20083CB3C6}" destId="{C726FC29-22F9-4D1B-A9B5-1B7A12BAE4C9}" srcOrd="0" destOrd="0" presId="urn:microsoft.com/office/officeart/2009/3/layout/HorizontalOrganizationChart"/>
    <dgm:cxn modelId="{53B9840F-5801-48E0-B358-619D169F2C33}" type="presOf" srcId="{74CD87D4-E051-44E3-9DA8-FE6329A8220A}" destId="{9B658346-A00B-482F-9C08-CC9AD6187E14}" srcOrd="1" destOrd="0" presId="urn:microsoft.com/office/officeart/2009/3/layout/HorizontalOrganizationChart"/>
    <dgm:cxn modelId="{EF21E71A-7953-4A1A-BB1F-F45D884D91C2}" srcId="{76F2BDD8-091C-4010-9AFA-E77EE3B3BA8F}" destId="{74CD87D4-E051-44E3-9DA8-FE6329A8220A}" srcOrd="0" destOrd="0" parTransId="{1A14C5FB-A3C8-45C0-8849-C1941A1FEA8E}" sibTransId="{E40776E1-C2B6-42DB-968E-5AFBF20A3410}"/>
    <dgm:cxn modelId="{5A14571C-DD99-41BA-B64D-B4DE284CF931}" type="presOf" srcId="{820631EB-5B85-4F15-AA05-4F5F9EAE4178}" destId="{D23074BD-5665-4A38-9A8A-89BAC68E81B9}" srcOrd="0" destOrd="0" presId="urn:microsoft.com/office/officeart/2009/3/layout/HorizontalOrganizationChart"/>
    <dgm:cxn modelId="{5D9D4324-CC75-4F2D-9129-D9E0F6FCE0AF}" srcId="{8EE2D0BF-044D-4AD8-81DC-CF6D497842CC}" destId="{E4A5203F-DBD4-4A87-B7E4-D0A3AA8C8D56}" srcOrd="0" destOrd="0" parTransId="{30D571ED-35AA-4B8F-A3E9-6DBD0D2D8450}" sibTransId="{7E81C3A6-D60F-42D3-85E9-975A707A9CDC}"/>
    <dgm:cxn modelId="{4C1C9029-CD88-49F6-9D31-1EEBA8057E4E}" srcId="{76F2BDD8-091C-4010-9AFA-E77EE3B3BA8F}" destId="{E1986838-7987-49BD-B159-EABE19F31C3E}" srcOrd="3" destOrd="0" parTransId="{CFD863A7-7D0C-4BD4-B203-5D20083CB3C6}" sibTransId="{522ACDC0-EDBB-4574-AEE5-1E240580E1D7}"/>
    <dgm:cxn modelId="{81C9DC2A-7D39-46C7-8440-F1B187972591}" srcId="{E4A5203F-DBD4-4A87-B7E4-D0A3AA8C8D56}" destId="{50BEE3B1-9D19-4CA4-A2F0-CBC0458265DC}" srcOrd="0" destOrd="0" parTransId="{E5318269-6112-4EF4-947F-3D8FD91587E2}" sibTransId="{F0958C77-3F7E-4E54-80E9-4865DCF01722}"/>
    <dgm:cxn modelId="{DD02D13A-F818-4583-8C93-EAAC2752666B}" type="presOf" srcId="{60F5C2D7-0238-4714-895B-065A5EC1C118}" destId="{8ABBEB89-F25C-42DF-8A42-BEA74C16264A}" srcOrd="1" destOrd="0" presId="urn:microsoft.com/office/officeart/2009/3/layout/HorizontalOrganizationChart"/>
    <dgm:cxn modelId="{15EE9C61-C658-4EDE-AD1B-8594B12E4C95}" type="presOf" srcId="{76F2BDD8-091C-4010-9AFA-E77EE3B3BA8F}" destId="{593C3DA7-4AE4-42B8-8A3E-AC75BB737767}" srcOrd="0" destOrd="0" presId="urn:microsoft.com/office/officeart/2009/3/layout/HorizontalOrganizationChart"/>
    <dgm:cxn modelId="{90FE8D65-3F3B-4ED0-A93A-9B683C2760A9}" type="presOf" srcId="{D8C5C1A9-35DF-463B-814C-07FDA483D0CF}" destId="{E9874693-7EEC-4F53-9261-B538CABDECD5}" srcOrd="0" destOrd="0" presId="urn:microsoft.com/office/officeart/2009/3/layout/HorizontalOrganizationChart"/>
    <dgm:cxn modelId="{ABC23066-4AEE-4EC8-B98E-78570EC71386}" type="presOf" srcId="{50BEE3B1-9D19-4CA4-A2F0-CBC0458265DC}" destId="{1449F5A4-4501-4542-96AB-3DF733AB9AE8}" srcOrd="0" destOrd="0" presId="urn:microsoft.com/office/officeart/2009/3/layout/HorizontalOrganizationChart"/>
    <dgm:cxn modelId="{17567E48-FC35-4976-86D7-1DE30B8722F8}" type="presOf" srcId="{E1986838-7987-49BD-B159-EABE19F31C3E}" destId="{3FA334AF-5BC1-49BE-88CB-8FE5D7271774}" srcOrd="1" destOrd="0" presId="urn:microsoft.com/office/officeart/2009/3/layout/HorizontalOrganizationChart"/>
    <dgm:cxn modelId="{CD761969-DC57-4CFB-B430-66A010A427E9}" type="presOf" srcId="{23B384FA-279C-4F3F-BA20-B0194A025947}" destId="{7F968FF8-2072-4C4E-BF5E-A0165337C314}" srcOrd="1" destOrd="0" presId="urn:microsoft.com/office/officeart/2009/3/layout/HorizontalOrganizationChart"/>
    <dgm:cxn modelId="{AF37A149-D25E-4572-A7D1-28C0DBB82D8A}" type="presOf" srcId="{1A14C5FB-A3C8-45C0-8849-C1941A1FEA8E}" destId="{A6573393-7982-43DA-960B-9B7450FD7F86}" srcOrd="0" destOrd="0" presId="urn:microsoft.com/office/officeart/2009/3/layout/HorizontalOrganizationChart"/>
    <dgm:cxn modelId="{2D37CA4D-8C91-4B1E-BB5F-E543D1A31B8E}" srcId="{E4A5203F-DBD4-4A87-B7E4-D0A3AA8C8D56}" destId="{76F2BDD8-091C-4010-9AFA-E77EE3B3BA8F}" srcOrd="2" destOrd="0" parTransId="{D8C5C1A9-35DF-463B-814C-07FDA483D0CF}" sibTransId="{E683723B-4672-4BC5-B1FB-5CA1780D37C9}"/>
    <dgm:cxn modelId="{581B9F51-69C6-49AB-B713-47D87D4E2B9D}" srcId="{E4A5203F-DBD4-4A87-B7E4-D0A3AA8C8D56}" destId="{60F5C2D7-0238-4714-895B-065A5EC1C118}" srcOrd="1" destOrd="0" parTransId="{820631EB-5B85-4F15-AA05-4F5F9EAE4178}" sibTransId="{044D0BB3-1667-455A-B776-0ED7E12647B4}"/>
    <dgm:cxn modelId="{515B1374-A99D-4C58-8B5C-0F72C9EC0EA4}" type="presOf" srcId="{74CD87D4-E051-44E3-9DA8-FE6329A8220A}" destId="{1851BA08-09E4-40C1-A662-8817721F14A0}" srcOrd="0" destOrd="0" presId="urn:microsoft.com/office/officeart/2009/3/layout/HorizontalOrganizationChart"/>
    <dgm:cxn modelId="{4A246377-F82B-49D2-ADF0-94C5A2EB0262}" type="presOf" srcId="{E4A5203F-DBD4-4A87-B7E4-D0A3AA8C8D56}" destId="{D826AA87-433F-4C8F-963B-197DFC26BC61}" srcOrd="1" destOrd="0" presId="urn:microsoft.com/office/officeart/2009/3/layout/HorizontalOrganizationChart"/>
    <dgm:cxn modelId="{FD95D37C-FA2E-43DE-9023-09AD2FCE30D5}" srcId="{76F2BDD8-091C-4010-9AFA-E77EE3B3BA8F}" destId="{509F8BAC-A125-4A68-A505-A6E2F5DED98A}" srcOrd="1" destOrd="0" parTransId="{239AA9F4-AB7A-4D75-BA98-1078E1EBC36E}" sibTransId="{38F86A69-4781-4365-A14D-78F9BD130C5A}"/>
    <dgm:cxn modelId="{0BA72C85-9A4C-4D3C-BE4D-6B081218A036}" type="presOf" srcId="{E1986838-7987-49BD-B159-EABE19F31C3E}" destId="{F216D70E-DC00-42CE-B092-5729DE14A4C5}" srcOrd="0" destOrd="0" presId="urn:microsoft.com/office/officeart/2009/3/layout/HorizontalOrganizationChart"/>
    <dgm:cxn modelId="{72397D86-F3C8-4446-B962-574942FACD1A}" type="presOf" srcId="{23B384FA-279C-4F3F-BA20-B0194A025947}" destId="{7DE7ACE3-1703-4846-9834-CCCD4BDBF363}" srcOrd="0" destOrd="0" presId="urn:microsoft.com/office/officeart/2009/3/layout/HorizontalOrganizationChart"/>
    <dgm:cxn modelId="{C0233093-7673-497B-8550-65FEA16B4C88}" type="presOf" srcId="{8EE2D0BF-044D-4AD8-81DC-CF6D497842CC}" destId="{8DBCD899-3590-4A6B-8A08-07C4CA24A8EA}" srcOrd="0" destOrd="0" presId="urn:microsoft.com/office/officeart/2009/3/layout/HorizontalOrganizationChart"/>
    <dgm:cxn modelId="{B8DB189D-CA72-46AC-ADAC-26A10A6305A6}" type="presOf" srcId="{E4A5203F-DBD4-4A87-B7E4-D0A3AA8C8D56}" destId="{B564643E-F665-48C5-AEDB-D3001A46DD23}" srcOrd="0" destOrd="0" presId="urn:microsoft.com/office/officeart/2009/3/layout/HorizontalOrganizationChart"/>
    <dgm:cxn modelId="{DD5F1DA8-C2F4-4959-98FE-4D87B173814E}" type="presOf" srcId="{E5318269-6112-4EF4-947F-3D8FD91587E2}" destId="{FF53AC46-50A0-4895-97FC-7F69B46D8E18}" srcOrd="0" destOrd="0" presId="urn:microsoft.com/office/officeart/2009/3/layout/HorizontalOrganizationChart"/>
    <dgm:cxn modelId="{805823B6-1435-464E-82A0-3B525FBA2870}" type="presOf" srcId="{509F8BAC-A125-4A68-A505-A6E2F5DED98A}" destId="{06E9FD27-755C-46FC-9430-B6BBEBA6EB52}" srcOrd="0" destOrd="0" presId="urn:microsoft.com/office/officeart/2009/3/layout/HorizontalOrganizationChart"/>
    <dgm:cxn modelId="{3DFAE2BA-79E3-4510-A53C-C6198B38AB96}" srcId="{76F2BDD8-091C-4010-9AFA-E77EE3B3BA8F}" destId="{A3104669-AE9E-4C89-8ED0-16186593E448}" srcOrd="2" destOrd="0" parTransId="{CDBDCD72-6DB3-4011-A982-8E3083DEF403}" sibTransId="{650B1EE8-65EF-4862-84FE-CDC4EA81F404}"/>
    <dgm:cxn modelId="{B3E9CBBE-EF04-4F66-897F-2890F4107D32}" type="presOf" srcId="{76F2BDD8-091C-4010-9AFA-E77EE3B3BA8F}" destId="{BB2BD306-6410-4760-A73F-A6EAFB00DB45}" srcOrd="1" destOrd="0" presId="urn:microsoft.com/office/officeart/2009/3/layout/HorizontalOrganizationChart"/>
    <dgm:cxn modelId="{A5C416BF-3170-4BC6-939A-EE12DD0F9546}" srcId="{76F2BDD8-091C-4010-9AFA-E77EE3B3BA8F}" destId="{23B384FA-279C-4F3F-BA20-B0194A025947}" srcOrd="4" destOrd="0" parTransId="{4F75835D-004D-48D6-B338-E2081CE7D2D0}" sibTransId="{7F33284F-1FE6-45DC-8012-011A414F4042}"/>
    <dgm:cxn modelId="{DDF1F9C3-35C0-449F-BC97-0936B3685AFA}" type="presOf" srcId="{4F75835D-004D-48D6-B338-E2081CE7D2D0}" destId="{33C0B965-6DC3-4892-80A1-224A6D5BB313}" srcOrd="0" destOrd="0" presId="urn:microsoft.com/office/officeart/2009/3/layout/HorizontalOrganizationChart"/>
    <dgm:cxn modelId="{4495CBCD-C4AF-40CF-9E72-ACE55272D188}" type="presOf" srcId="{CDBDCD72-6DB3-4011-A982-8E3083DEF403}" destId="{5A4BDA78-9250-4AF1-A85D-C64E0DD5FC8C}" srcOrd="0" destOrd="0" presId="urn:microsoft.com/office/officeart/2009/3/layout/HorizontalOrganizationChart"/>
    <dgm:cxn modelId="{8EFAEDDB-4F99-4AC7-B521-723CD41215DB}" type="presOf" srcId="{60F5C2D7-0238-4714-895B-065A5EC1C118}" destId="{2BAEBC5E-E1DD-4D8B-A540-1F25DA3D9770}" srcOrd="0" destOrd="0" presId="urn:microsoft.com/office/officeart/2009/3/layout/HorizontalOrganizationChart"/>
    <dgm:cxn modelId="{092B80DF-911B-4773-A0FE-8F6C765F867A}" type="presOf" srcId="{A3104669-AE9E-4C89-8ED0-16186593E448}" destId="{5D8C3DAD-D60C-46EE-9F33-A72E3D12C741}" srcOrd="0" destOrd="0" presId="urn:microsoft.com/office/officeart/2009/3/layout/HorizontalOrganizationChart"/>
    <dgm:cxn modelId="{E1851DE4-298B-4A3E-89B1-F47C06EEA55E}" type="presOf" srcId="{50BEE3B1-9D19-4CA4-A2F0-CBC0458265DC}" destId="{AC46DCB6-A403-4186-A157-CE3F28D64825}" srcOrd="1" destOrd="0" presId="urn:microsoft.com/office/officeart/2009/3/layout/HorizontalOrganizationChart"/>
    <dgm:cxn modelId="{9FEB99EB-52EF-41D5-B3B5-C84BAA99A992}" type="presOf" srcId="{A3104669-AE9E-4C89-8ED0-16186593E448}" destId="{9E977FBF-3311-42EF-B59C-EF049E953BFE}" srcOrd="1" destOrd="0" presId="urn:microsoft.com/office/officeart/2009/3/layout/HorizontalOrganizationChart"/>
    <dgm:cxn modelId="{05B268FC-1BB1-4D65-ABA4-2FD1D1D1A0EB}" type="presOf" srcId="{509F8BAC-A125-4A68-A505-A6E2F5DED98A}" destId="{827CEF89-D6A5-4C76-AC6C-8C8A61B231A6}" srcOrd="1" destOrd="0" presId="urn:microsoft.com/office/officeart/2009/3/layout/HorizontalOrganizationChart"/>
    <dgm:cxn modelId="{6F611FAA-77A5-4CDE-8440-2418787A3005}" type="presParOf" srcId="{8DBCD899-3590-4A6B-8A08-07C4CA24A8EA}" destId="{F431B1B7-CF7A-48A6-A067-A66738270CAE}" srcOrd="0" destOrd="0" presId="urn:microsoft.com/office/officeart/2009/3/layout/HorizontalOrganizationChart"/>
    <dgm:cxn modelId="{9FA87E05-71AA-4F0B-A1A6-CE2735BD0B2A}" type="presParOf" srcId="{F431B1B7-CF7A-48A6-A067-A66738270CAE}" destId="{CFEDBAE5-A3ED-4147-8F06-638BB7DA2D18}" srcOrd="0" destOrd="0" presId="urn:microsoft.com/office/officeart/2009/3/layout/HorizontalOrganizationChart"/>
    <dgm:cxn modelId="{5BB3A54E-D6A3-42FB-A5F4-77078C4CC6D8}" type="presParOf" srcId="{CFEDBAE5-A3ED-4147-8F06-638BB7DA2D18}" destId="{B564643E-F665-48C5-AEDB-D3001A46DD23}" srcOrd="0" destOrd="0" presId="urn:microsoft.com/office/officeart/2009/3/layout/HorizontalOrganizationChart"/>
    <dgm:cxn modelId="{D3F384EF-4141-4EC8-8738-8DD3A985A583}" type="presParOf" srcId="{CFEDBAE5-A3ED-4147-8F06-638BB7DA2D18}" destId="{D826AA87-433F-4C8F-963B-197DFC26BC61}" srcOrd="1" destOrd="0" presId="urn:microsoft.com/office/officeart/2009/3/layout/HorizontalOrganizationChart"/>
    <dgm:cxn modelId="{FEA59797-DE9D-4FF9-B9DB-631A642771BF}" type="presParOf" srcId="{F431B1B7-CF7A-48A6-A067-A66738270CAE}" destId="{BD71DF03-1C2A-423F-A12B-FC6ED5E00D53}" srcOrd="1" destOrd="0" presId="urn:microsoft.com/office/officeart/2009/3/layout/HorizontalOrganizationChart"/>
    <dgm:cxn modelId="{9F772243-9EBF-4915-883A-1233359551E8}" type="presParOf" srcId="{BD71DF03-1C2A-423F-A12B-FC6ED5E00D53}" destId="{FF53AC46-50A0-4895-97FC-7F69B46D8E18}" srcOrd="0" destOrd="0" presId="urn:microsoft.com/office/officeart/2009/3/layout/HorizontalOrganizationChart"/>
    <dgm:cxn modelId="{E98C44B6-2D27-4ECA-87AF-B0418BD27E73}" type="presParOf" srcId="{BD71DF03-1C2A-423F-A12B-FC6ED5E00D53}" destId="{84D5571E-B817-4640-BE88-18CED66CE981}" srcOrd="1" destOrd="0" presId="urn:microsoft.com/office/officeart/2009/3/layout/HorizontalOrganizationChart"/>
    <dgm:cxn modelId="{70FF5AAB-61A2-453C-B9B8-58D4ABE48F04}" type="presParOf" srcId="{84D5571E-B817-4640-BE88-18CED66CE981}" destId="{C0F7C101-6595-40FD-A42B-AC2BF95734E6}" srcOrd="0" destOrd="0" presId="urn:microsoft.com/office/officeart/2009/3/layout/HorizontalOrganizationChart"/>
    <dgm:cxn modelId="{97F640C1-7E42-4E25-865B-8306359386E9}" type="presParOf" srcId="{C0F7C101-6595-40FD-A42B-AC2BF95734E6}" destId="{1449F5A4-4501-4542-96AB-3DF733AB9AE8}" srcOrd="0" destOrd="0" presId="urn:microsoft.com/office/officeart/2009/3/layout/HorizontalOrganizationChart"/>
    <dgm:cxn modelId="{1091946D-B458-45FB-AEA5-B732A2DDB39A}" type="presParOf" srcId="{C0F7C101-6595-40FD-A42B-AC2BF95734E6}" destId="{AC46DCB6-A403-4186-A157-CE3F28D64825}" srcOrd="1" destOrd="0" presId="urn:microsoft.com/office/officeart/2009/3/layout/HorizontalOrganizationChart"/>
    <dgm:cxn modelId="{3A968426-EDA4-4353-9BF4-D0027D36B80F}" type="presParOf" srcId="{84D5571E-B817-4640-BE88-18CED66CE981}" destId="{3332508F-097A-47A6-BC9B-0B1A49973FA0}" srcOrd="1" destOrd="0" presId="urn:microsoft.com/office/officeart/2009/3/layout/HorizontalOrganizationChart"/>
    <dgm:cxn modelId="{D2D3146C-3EE5-40F8-BF8D-FE339FCDA3F9}" type="presParOf" srcId="{84D5571E-B817-4640-BE88-18CED66CE981}" destId="{1A21ACBE-EE1A-45B1-91C7-7C48592B5114}" srcOrd="2" destOrd="0" presId="urn:microsoft.com/office/officeart/2009/3/layout/HorizontalOrganizationChart"/>
    <dgm:cxn modelId="{E8A49758-AE43-4DDE-856F-2E8D6CBFA27B}" type="presParOf" srcId="{BD71DF03-1C2A-423F-A12B-FC6ED5E00D53}" destId="{D23074BD-5665-4A38-9A8A-89BAC68E81B9}" srcOrd="2" destOrd="0" presId="urn:microsoft.com/office/officeart/2009/3/layout/HorizontalOrganizationChart"/>
    <dgm:cxn modelId="{BFDEABFA-98C7-4DA4-B880-18F7DFE63F45}" type="presParOf" srcId="{BD71DF03-1C2A-423F-A12B-FC6ED5E00D53}" destId="{E1E06D59-B667-4200-8B5F-95B5C0DBF4D0}" srcOrd="3" destOrd="0" presId="urn:microsoft.com/office/officeart/2009/3/layout/HorizontalOrganizationChart"/>
    <dgm:cxn modelId="{5D50E833-43EC-41DC-ADD0-834318293898}" type="presParOf" srcId="{E1E06D59-B667-4200-8B5F-95B5C0DBF4D0}" destId="{D1FA4987-00E2-41D2-86B9-D53BA33D9912}" srcOrd="0" destOrd="0" presId="urn:microsoft.com/office/officeart/2009/3/layout/HorizontalOrganizationChart"/>
    <dgm:cxn modelId="{44C69F3D-AAFE-48E2-814D-B2E2170DD1EC}" type="presParOf" srcId="{D1FA4987-00E2-41D2-86B9-D53BA33D9912}" destId="{2BAEBC5E-E1DD-4D8B-A540-1F25DA3D9770}" srcOrd="0" destOrd="0" presId="urn:microsoft.com/office/officeart/2009/3/layout/HorizontalOrganizationChart"/>
    <dgm:cxn modelId="{FCBAF0F6-B135-4615-BD22-21B541D8102B}" type="presParOf" srcId="{D1FA4987-00E2-41D2-86B9-D53BA33D9912}" destId="{8ABBEB89-F25C-42DF-8A42-BEA74C16264A}" srcOrd="1" destOrd="0" presId="urn:microsoft.com/office/officeart/2009/3/layout/HorizontalOrganizationChart"/>
    <dgm:cxn modelId="{D740AD9B-AB05-4EE9-825E-F7A469AC9FF6}" type="presParOf" srcId="{E1E06D59-B667-4200-8B5F-95B5C0DBF4D0}" destId="{E8A78ACC-2B83-455F-B445-FB78D76A8691}" srcOrd="1" destOrd="0" presId="urn:microsoft.com/office/officeart/2009/3/layout/HorizontalOrganizationChart"/>
    <dgm:cxn modelId="{E618CD2B-9A36-4259-8F34-A0232086CC05}" type="presParOf" srcId="{E1E06D59-B667-4200-8B5F-95B5C0DBF4D0}" destId="{5D1EE02F-2B6C-4C39-A0A8-0D4B6D75AAF2}" srcOrd="2" destOrd="0" presId="urn:microsoft.com/office/officeart/2009/3/layout/HorizontalOrganizationChart"/>
    <dgm:cxn modelId="{3D67EA41-273E-4D42-8547-AE9618CE66BF}" type="presParOf" srcId="{BD71DF03-1C2A-423F-A12B-FC6ED5E00D53}" destId="{E9874693-7EEC-4F53-9261-B538CABDECD5}" srcOrd="4" destOrd="0" presId="urn:microsoft.com/office/officeart/2009/3/layout/HorizontalOrganizationChart"/>
    <dgm:cxn modelId="{7108D5E7-64EA-4D0C-813E-F340F8BE0C24}" type="presParOf" srcId="{BD71DF03-1C2A-423F-A12B-FC6ED5E00D53}" destId="{8B73B25F-BEE0-42C0-89BF-4B32420396F3}" srcOrd="5" destOrd="0" presId="urn:microsoft.com/office/officeart/2009/3/layout/HorizontalOrganizationChart"/>
    <dgm:cxn modelId="{603AC48F-30BE-40F0-9D40-4DD7D37B2D06}" type="presParOf" srcId="{8B73B25F-BEE0-42C0-89BF-4B32420396F3}" destId="{2BD3A828-B995-435B-92F7-EE8935584A12}" srcOrd="0" destOrd="0" presId="urn:microsoft.com/office/officeart/2009/3/layout/HorizontalOrganizationChart"/>
    <dgm:cxn modelId="{B2A457B8-BE2C-4223-B1EB-D2473EB0A9E4}" type="presParOf" srcId="{2BD3A828-B995-435B-92F7-EE8935584A12}" destId="{593C3DA7-4AE4-42B8-8A3E-AC75BB737767}" srcOrd="0" destOrd="0" presId="urn:microsoft.com/office/officeart/2009/3/layout/HorizontalOrganizationChart"/>
    <dgm:cxn modelId="{2C9347E3-FC79-43B0-8860-9BCDF683D3BF}" type="presParOf" srcId="{2BD3A828-B995-435B-92F7-EE8935584A12}" destId="{BB2BD306-6410-4760-A73F-A6EAFB00DB45}" srcOrd="1" destOrd="0" presId="urn:microsoft.com/office/officeart/2009/3/layout/HorizontalOrganizationChart"/>
    <dgm:cxn modelId="{39E18C09-6384-44E6-802B-F1480AC2B4B7}" type="presParOf" srcId="{8B73B25F-BEE0-42C0-89BF-4B32420396F3}" destId="{6D5CB2D6-2D97-48BF-AE7B-A84885FC963F}" srcOrd="1" destOrd="0" presId="urn:microsoft.com/office/officeart/2009/3/layout/HorizontalOrganizationChart"/>
    <dgm:cxn modelId="{5285C402-EF31-46B1-B110-8DF332CD9307}" type="presParOf" srcId="{6D5CB2D6-2D97-48BF-AE7B-A84885FC963F}" destId="{A6573393-7982-43DA-960B-9B7450FD7F86}" srcOrd="0" destOrd="0" presId="urn:microsoft.com/office/officeart/2009/3/layout/HorizontalOrganizationChart"/>
    <dgm:cxn modelId="{2CC4BE96-1A78-43FC-B396-7F108FA31480}" type="presParOf" srcId="{6D5CB2D6-2D97-48BF-AE7B-A84885FC963F}" destId="{04940D60-6FDB-457C-A442-351B8260A0C5}" srcOrd="1" destOrd="0" presId="urn:microsoft.com/office/officeart/2009/3/layout/HorizontalOrganizationChart"/>
    <dgm:cxn modelId="{CD94EC19-CCEC-46AD-AAC7-388D05EDE650}" type="presParOf" srcId="{04940D60-6FDB-457C-A442-351B8260A0C5}" destId="{F5CE533C-7063-4BB8-B096-46FCECE3947F}" srcOrd="0" destOrd="0" presId="urn:microsoft.com/office/officeart/2009/3/layout/HorizontalOrganizationChart"/>
    <dgm:cxn modelId="{899AF1C3-8039-4A65-8451-E426FB4E8FF4}" type="presParOf" srcId="{F5CE533C-7063-4BB8-B096-46FCECE3947F}" destId="{1851BA08-09E4-40C1-A662-8817721F14A0}" srcOrd="0" destOrd="0" presId="urn:microsoft.com/office/officeart/2009/3/layout/HorizontalOrganizationChart"/>
    <dgm:cxn modelId="{D832BA59-EBC8-4035-AAB8-1D0D1E78BF4F}" type="presParOf" srcId="{F5CE533C-7063-4BB8-B096-46FCECE3947F}" destId="{9B658346-A00B-482F-9C08-CC9AD6187E14}" srcOrd="1" destOrd="0" presId="urn:microsoft.com/office/officeart/2009/3/layout/HorizontalOrganizationChart"/>
    <dgm:cxn modelId="{EFBEABF8-0EFC-4A3E-AF12-E349C0DB7CBC}" type="presParOf" srcId="{04940D60-6FDB-457C-A442-351B8260A0C5}" destId="{2ACB690F-E498-4B8C-A131-C591F2C11D42}" srcOrd="1" destOrd="0" presId="urn:microsoft.com/office/officeart/2009/3/layout/HorizontalOrganizationChart"/>
    <dgm:cxn modelId="{87BF8F07-9C90-49E9-9046-992FB1FC157A}" type="presParOf" srcId="{04940D60-6FDB-457C-A442-351B8260A0C5}" destId="{3394DC78-624C-49C4-8237-151FA55B826E}" srcOrd="2" destOrd="0" presId="urn:microsoft.com/office/officeart/2009/3/layout/HorizontalOrganizationChart"/>
    <dgm:cxn modelId="{AD729BE3-4360-4C00-A719-B78948A91113}" type="presParOf" srcId="{6D5CB2D6-2D97-48BF-AE7B-A84885FC963F}" destId="{D854D7D6-001E-4294-B380-F389F1033608}" srcOrd="2" destOrd="0" presId="urn:microsoft.com/office/officeart/2009/3/layout/HorizontalOrganizationChart"/>
    <dgm:cxn modelId="{20A5B2DF-10E8-40C9-A8F2-3555B6F1D655}" type="presParOf" srcId="{6D5CB2D6-2D97-48BF-AE7B-A84885FC963F}" destId="{7A04299A-C5A0-4E50-8D89-D92327343D2E}" srcOrd="3" destOrd="0" presId="urn:microsoft.com/office/officeart/2009/3/layout/HorizontalOrganizationChart"/>
    <dgm:cxn modelId="{1940626E-4A81-48F0-9391-76361F1CA76E}" type="presParOf" srcId="{7A04299A-C5A0-4E50-8D89-D92327343D2E}" destId="{F20534F1-4CB3-48D3-A6B0-7CB137684237}" srcOrd="0" destOrd="0" presId="urn:microsoft.com/office/officeart/2009/3/layout/HorizontalOrganizationChart"/>
    <dgm:cxn modelId="{0B3DFAAA-8540-4591-9CBF-2511DD7F5FA7}" type="presParOf" srcId="{F20534F1-4CB3-48D3-A6B0-7CB137684237}" destId="{06E9FD27-755C-46FC-9430-B6BBEBA6EB52}" srcOrd="0" destOrd="0" presId="urn:microsoft.com/office/officeart/2009/3/layout/HorizontalOrganizationChart"/>
    <dgm:cxn modelId="{515FDAD1-55C4-4902-A019-D9DEABC070A7}" type="presParOf" srcId="{F20534F1-4CB3-48D3-A6B0-7CB137684237}" destId="{827CEF89-D6A5-4C76-AC6C-8C8A61B231A6}" srcOrd="1" destOrd="0" presId="urn:microsoft.com/office/officeart/2009/3/layout/HorizontalOrganizationChart"/>
    <dgm:cxn modelId="{2C0A05E8-EA16-4E70-960D-5623E43EDAE6}" type="presParOf" srcId="{7A04299A-C5A0-4E50-8D89-D92327343D2E}" destId="{F90AE226-B293-4A90-B557-9B3B5D11976F}" srcOrd="1" destOrd="0" presId="urn:microsoft.com/office/officeart/2009/3/layout/HorizontalOrganizationChart"/>
    <dgm:cxn modelId="{FDCD2889-6558-4602-BEBA-D29B11DEDF35}" type="presParOf" srcId="{7A04299A-C5A0-4E50-8D89-D92327343D2E}" destId="{AA612BE0-0D8C-4B37-904F-647054D7B3ED}" srcOrd="2" destOrd="0" presId="urn:microsoft.com/office/officeart/2009/3/layout/HorizontalOrganizationChart"/>
    <dgm:cxn modelId="{7B3FF9D4-0963-408B-B15E-D48D563D01EC}" type="presParOf" srcId="{6D5CB2D6-2D97-48BF-AE7B-A84885FC963F}" destId="{5A4BDA78-9250-4AF1-A85D-C64E0DD5FC8C}" srcOrd="4" destOrd="0" presId="urn:microsoft.com/office/officeart/2009/3/layout/HorizontalOrganizationChart"/>
    <dgm:cxn modelId="{F8015F8A-CFFD-4804-A563-7CAE0E5707C4}" type="presParOf" srcId="{6D5CB2D6-2D97-48BF-AE7B-A84885FC963F}" destId="{29B05D4E-F233-49CB-B788-E6B78DBFAB66}" srcOrd="5" destOrd="0" presId="urn:microsoft.com/office/officeart/2009/3/layout/HorizontalOrganizationChart"/>
    <dgm:cxn modelId="{AB0086DB-84C3-4649-8879-CE0DF725DF54}" type="presParOf" srcId="{29B05D4E-F233-49CB-B788-E6B78DBFAB66}" destId="{5CB0FA70-BD45-4D3E-9D73-B9AA22C85A32}" srcOrd="0" destOrd="0" presId="urn:microsoft.com/office/officeart/2009/3/layout/HorizontalOrganizationChart"/>
    <dgm:cxn modelId="{17E56C7B-5D12-4BD9-A4BE-1F5897F02867}" type="presParOf" srcId="{5CB0FA70-BD45-4D3E-9D73-B9AA22C85A32}" destId="{5D8C3DAD-D60C-46EE-9F33-A72E3D12C741}" srcOrd="0" destOrd="0" presId="urn:microsoft.com/office/officeart/2009/3/layout/HorizontalOrganizationChart"/>
    <dgm:cxn modelId="{4CB60BA0-226B-4038-A223-F73E8F36F39C}" type="presParOf" srcId="{5CB0FA70-BD45-4D3E-9D73-B9AA22C85A32}" destId="{9E977FBF-3311-42EF-B59C-EF049E953BFE}" srcOrd="1" destOrd="0" presId="urn:microsoft.com/office/officeart/2009/3/layout/HorizontalOrganizationChart"/>
    <dgm:cxn modelId="{C8A5F571-EF08-4350-9ED7-9EE0F62C405C}" type="presParOf" srcId="{29B05D4E-F233-49CB-B788-E6B78DBFAB66}" destId="{A58D294B-9AC3-4B6C-9AD0-D79905E5C019}" srcOrd="1" destOrd="0" presId="urn:microsoft.com/office/officeart/2009/3/layout/HorizontalOrganizationChart"/>
    <dgm:cxn modelId="{492C4663-082F-4D59-A42B-9C6EBD13482E}" type="presParOf" srcId="{29B05D4E-F233-49CB-B788-E6B78DBFAB66}" destId="{47B2CF84-BBBD-4F75-B83F-68372EA2D0F9}" srcOrd="2" destOrd="0" presId="urn:microsoft.com/office/officeart/2009/3/layout/HorizontalOrganizationChart"/>
    <dgm:cxn modelId="{8A376452-BFA9-4BF3-B9BE-F8F2623E2179}" type="presParOf" srcId="{6D5CB2D6-2D97-48BF-AE7B-A84885FC963F}" destId="{C726FC29-22F9-4D1B-A9B5-1B7A12BAE4C9}" srcOrd="6" destOrd="0" presId="urn:microsoft.com/office/officeart/2009/3/layout/HorizontalOrganizationChart"/>
    <dgm:cxn modelId="{BAA46D20-1177-4F75-B555-9E4792A513B2}" type="presParOf" srcId="{6D5CB2D6-2D97-48BF-AE7B-A84885FC963F}" destId="{5A2A2FBD-504D-4F31-90F4-C562E841ED93}" srcOrd="7" destOrd="0" presId="urn:microsoft.com/office/officeart/2009/3/layout/HorizontalOrganizationChart"/>
    <dgm:cxn modelId="{DC4E94FE-D303-408D-A17C-7AD444B69691}" type="presParOf" srcId="{5A2A2FBD-504D-4F31-90F4-C562E841ED93}" destId="{A76CF028-802B-49B2-8F2E-C34BE4B696A2}" srcOrd="0" destOrd="0" presId="urn:microsoft.com/office/officeart/2009/3/layout/HorizontalOrganizationChart"/>
    <dgm:cxn modelId="{D0A10ABD-91AC-4E5B-9351-CC162D879D2B}" type="presParOf" srcId="{A76CF028-802B-49B2-8F2E-C34BE4B696A2}" destId="{F216D70E-DC00-42CE-B092-5729DE14A4C5}" srcOrd="0" destOrd="0" presId="urn:microsoft.com/office/officeart/2009/3/layout/HorizontalOrganizationChart"/>
    <dgm:cxn modelId="{38A943F2-F24A-4A61-AE60-1AB69197CC65}" type="presParOf" srcId="{A76CF028-802B-49B2-8F2E-C34BE4B696A2}" destId="{3FA334AF-5BC1-49BE-88CB-8FE5D7271774}" srcOrd="1" destOrd="0" presId="urn:microsoft.com/office/officeart/2009/3/layout/HorizontalOrganizationChart"/>
    <dgm:cxn modelId="{6529BE51-6223-43A3-AEA4-B90608C05EC8}" type="presParOf" srcId="{5A2A2FBD-504D-4F31-90F4-C562E841ED93}" destId="{FD95B364-D1C0-4151-89EC-13B87DE2EB7A}" srcOrd="1" destOrd="0" presId="urn:microsoft.com/office/officeart/2009/3/layout/HorizontalOrganizationChart"/>
    <dgm:cxn modelId="{A57E50BF-1D3E-426A-BBE0-911DC92F9FCD}" type="presParOf" srcId="{5A2A2FBD-504D-4F31-90F4-C562E841ED93}" destId="{A3EABFAC-BAEB-4D56-93E5-81642620F82F}" srcOrd="2" destOrd="0" presId="urn:microsoft.com/office/officeart/2009/3/layout/HorizontalOrganizationChart"/>
    <dgm:cxn modelId="{B3C483F0-921C-48BE-AA05-4D8D54FF69B0}" type="presParOf" srcId="{6D5CB2D6-2D97-48BF-AE7B-A84885FC963F}" destId="{33C0B965-6DC3-4892-80A1-224A6D5BB313}" srcOrd="8" destOrd="0" presId="urn:microsoft.com/office/officeart/2009/3/layout/HorizontalOrganizationChart"/>
    <dgm:cxn modelId="{B1255B0D-C2BB-47F1-A4EB-355115C415AE}" type="presParOf" srcId="{6D5CB2D6-2D97-48BF-AE7B-A84885FC963F}" destId="{4AD80728-F429-450D-ACC4-C1D3A892B4DD}" srcOrd="9" destOrd="0" presId="urn:microsoft.com/office/officeart/2009/3/layout/HorizontalOrganizationChart"/>
    <dgm:cxn modelId="{92AADFD2-3101-43B7-B227-36F19C7324AF}" type="presParOf" srcId="{4AD80728-F429-450D-ACC4-C1D3A892B4DD}" destId="{9075F687-334A-4451-8E53-D07F1707C729}" srcOrd="0" destOrd="0" presId="urn:microsoft.com/office/officeart/2009/3/layout/HorizontalOrganizationChart"/>
    <dgm:cxn modelId="{4FD325F4-E231-4265-B6F8-EAB4DB6CD96F}" type="presParOf" srcId="{9075F687-334A-4451-8E53-D07F1707C729}" destId="{7DE7ACE3-1703-4846-9834-CCCD4BDBF363}" srcOrd="0" destOrd="0" presId="urn:microsoft.com/office/officeart/2009/3/layout/HorizontalOrganizationChart"/>
    <dgm:cxn modelId="{3812A942-BC25-497E-890D-2E4CD7BE425E}" type="presParOf" srcId="{9075F687-334A-4451-8E53-D07F1707C729}" destId="{7F968FF8-2072-4C4E-BF5E-A0165337C314}" srcOrd="1" destOrd="0" presId="urn:microsoft.com/office/officeart/2009/3/layout/HorizontalOrganizationChart"/>
    <dgm:cxn modelId="{27497DED-698E-4C03-8E24-3F118D3B2E06}" type="presParOf" srcId="{4AD80728-F429-450D-ACC4-C1D3A892B4DD}" destId="{ECECF8CB-ADAC-402A-A89E-2749D719A9A5}" srcOrd="1" destOrd="0" presId="urn:microsoft.com/office/officeart/2009/3/layout/HorizontalOrganizationChart"/>
    <dgm:cxn modelId="{B5A3605A-4D40-48D5-BCB2-0670F0ACE361}" type="presParOf" srcId="{4AD80728-F429-450D-ACC4-C1D3A892B4DD}" destId="{A62DDF81-2995-436C-A461-06BE1A896EB8}" srcOrd="2" destOrd="0" presId="urn:microsoft.com/office/officeart/2009/3/layout/HorizontalOrganizationChart"/>
    <dgm:cxn modelId="{105F9A89-B63A-4605-A9B3-3AD637C43CCE}" type="presParOf" srcId="{8B73B25F-BEE0-42C0-89BF-4B32420396F3}" destId="{5E30A752-79FA-4368-8969-CF2FB5A0266E}" srcOrd="2" destOrd="0" presId="urn:microsoft.com/office/officeart/2009/3/layout/HorizontalOrganizationChart"/>
    <dgm:cxn modelId="{25318F74-D4BD-4CA6-94A1-06528C986642}" type="presParOf" srcId="{F431B1B7-CF7A-48A6-A067-A66738270CAE}" destId="{35970FC8-A958-432F-A1A9-3E4E4C9E13DD}"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0B965-6DC3-4892-80A1-224A6D5BB313}">
      <dsp:nvSpPr>
        <dsp:cNvPr id="0" name=""/>
        <dsp:cNvSpPr/>
      </dsp:nvSpPr>
      <dsp:spPr>
        <a:xfrm>
          <a:off x="3706773" y="2142472"/>
          <a:ext cx="423061" cy="1613296"/>
        </a:xfrm>
        <a:custGeom>
          <a:avLst/>
          <a:gdLst/>
          <a:ahLst/>
          <a:cxnLst/>
          <a:rect l="0" t="0" r="0" b="0"/>
          <a:pathLst>
            <a:path>
              <a:moveTo>
                <a:pt x="0" y="0"/>
              </a:moveTo>
              <a:lnTo>
                <a:pt x="211530" y="0"/>
              </a:lnTo>
              <a:lnTo>
                <a:pt x="211530" y="1613296"/>
              </a:lnTo>
              <a:lnTo>
                <a:pt x="423061" y="161329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26FC29-22F9-4D1B-A9B5-1B7A12BAE4C9}">
      <dsp:nvSpPr>
        <dsp:cNvPr id="0" name=""/>
        <dsp:cNvSpPr/>
      </dsp:nvSpPr>
      <dsp:spPr>
        <a:xfrm>
          <a:off x="3706773" y="2142472"/>
          <a:ext cx="423061" cy="807383"/>
        </a:xfrm>
        <a:custGeom>
          <a:avLst/>
          <a:gdLst/>
          <a:ahLst/>
          <a:cxnLst/>
          <a:rect l="0" t="0" r="0" b="0"/>
          <a:pathLst>
            <a:path>
              <a:moveTo>
                <a:pt x="0" y="0"/>
              </a:moveTo>
              <a:lnTo>
                <a:pt x="211530" y="0"/>
              </a:lnTo>
              <a:lnTo>
                <a:pt x="211530" y="807383"/>
              </a:lnTo>
              <a:lnTo>
                <a:pt x="423061" y="807383"/>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4BDA78-9250-4AF1-A85D-C64E0DD5FC8C}">
      <dsp:nvSpPr>
        <dsp:cNvPr id="0" name=""/>
        <dsp:cNvSpPr/>
      </dsp:nvSpPr>
      <dsp:spPr>
        <a:xfrm>
          <a:off x="3706773" y="2040900"/>
          <a:ext cx="423061" cy="101572"/>
        </a:xfrm>
        <a:custGeom>
          <a:avLst/>
          <a:gdLst/>
          <a:ahLst/>
          <a:cxnLst/>
          <a:rect l="0" t="0" r="0" b="0"/>
          <a:pathLst>
            <a:path>
              <a:moveTo>
                <a:pt x="0" y="101572"/>
              </a:moveTo>
              <a:lnTo>
                <a:pt x="211530" y="101572"/>
              </a:lnTo>
              <a:lnTo>
                <a:pt x="211530" y="0"/>
              </a:lnTo>
              <a:lnTo>
                <a:pt x="423061"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4D7D6-001E-4294-B380-F389F1033608}">
      <dsp:nvSpPr>
        <dsp:cNvPr id="0" name=""/>
        <dsp:cNvSpPr/>
      </dsp:nvSpPr>
      <dsp:spPr>
        <a:xfrm>
          <a:off x="3706773" y="1234565"/>
          <a:ext cx="423061" cy="907907"/>
        </a:xfrm>
        <a:custGeom>
          <a:avLst/>
          <a:gdLst/>
          <a:ahLst/>
          <a:cxnLst/>
          <a:rect l="0" t="0" r="0" b="0"/>
          <a:pathLst>
            <a:path>
              <a:moveTo>
                <a:pt x="0" y="907907"/>
              </a:moveTo>
              <a:lnTo>
                <a:pt x="211530" y="907907"/>
              </a:lnTo>
              <a:lnTo>
                <a:pt x="211530" y="0"/>
              </a:lnTo>
              <a:lnTo>
                <a:pt x="423061"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573393-7982-43DA-960B-9B7450FD7F86}">
      <dsp:nvSpPr>
        <dsp:cNvPr id="0" name=""/>
        <dsp:cNvSpPr/>
      </dsp:nvSpPr>
      <dsp:spPr>
        <a:xfrm>
          <a:off x="3706773" y="530224"/>
          <a:ext cx="423061" cy="1612247"/>
        </a:xfrm>
        <a:custGeom>
          <a:avLst/>
          <a:gdLst/>
          <a:ahLst/>
          <a:cxnLst/>
          <a:rect l="0" t="0" r="0" b="0"/>
          <a:pathLst>
            <a:path>
              <a:moveTo>
                <a:pt x="0" y="1612247"/>
              </a:moveTo>
              <a:lnTo>
                <a:pt x="211530" y="1612247"/>
              </a:lnTo>
              <a:lnTo>
                <a:pt x="211530" y="0"/>
              </a:lnTo>
              <a:lnTo>
                <a:pt x="423061"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874693-7EEC-4F53-9261-B538CABDECD5}">
      <dsp:nvSpPr>
        <dsp:cNvPr id="0" name=""/>
        <dsp:cNvSpPr/>
      </dsp:nvSpPr>
      <dsp:spPr>
        <a:xfrm>
          <a:off x="1237894" y="1233632"/>
          <a:ext cx="423061" cy="908839"/>
        </a:xfrm>
        <a:custGeom>
          <a:avLst/>
          <a:gdLst/>
          <a:ahLst/>
          <a:cxnLst/>
          <a:rect l="0" t="0" r="0" b="0"/>
          <a:pathLst>
            <a:path>
              <a:moveTo>
                <a:pt x="0" y="0"/>
              </a:moveTo>
              <a:lnTo>
                <a:pt x="211530" y="0"/>
              </a:lnTo>
              <a:lnTo>
                <a:pt x="211530" y="908839"/>
              </a:lnTo>
              <a:lnTo>
                <a:pt x="423061" y="90883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3074BD-5665-4A38-9A8A-89BAC68E81B9}">
      <dsp:nvSpPr>
        <dsp:cNvPr id="0" name=""/>
        <dsp:cNvSpPr/>
      </dsp:nvSpPr>
      <dsp:spPr>
        <a:xfrm>
          <a:off x="1237894" y="1187912"/>
          <a:ext cx="423061" cy="91440"/>
        </a:xfrm>
        <a:custGeom>
          <a:avLst/>
          <a:gdLst/>
          <a:ahLst/>
          <a:cxnLst/>
          <a:rect l="0" t="0" r="0" b="0"/>
          <a:pathLst>
            <a:path>
              <a:moveTo>
                <a:pt x="0" y="45720"/>
              </a:moveTo>
              <a:lnTo>
                <a:pt x="423061" y="4572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53AC46-50A0-4895-97FC-7F69B46D8E18}">
      <dsp:nvSpPr>
        <dsp:cNvPr id="0" name=""/>
        <dsp:cNvSpPr/>
      </dsp:nvSpPr>
      <dsp:spPr>
        <a:xfrm>
          <a:off x="1237894" y="324793"/>
          <a:ext cx="423061" cy="908839"/>
        </a:xfrm>
        <a:custGeom>
          <a:avLst/>
          <a:gdLst/>
          <a:ahLst/>
          <a:cxnLst/>
          <a:rect l="0" t="0" r="0" b="0"/>
          <a:pathLst>
            <a:path>
              <a:moveTo>
                <a:pt x="0" y="908839"/>
              </a:moveTo>
              <a:lnTo>
                <a:pt x="211530" y="908839"/>
              </a:lnTo>
              <a:lnTo>
                <a:pt x="211530" y="0"/>
              </a:lnTo>
              <a:lnTo>
                <a:pt x="423061"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64643E-F665-48C5-AEDB-D3001A46DD23}">
      <dsp:nvSpPr>
        <dsp:cNvPr id="0" name=""/>
        <dsp:cNvSpPr/>
      </dsp:nvSpPr>
      <dsp:spPr>
        <a:xfrm>
          <a:off x="171315" y="911048"/>
          <a:ext cx="1066579" cy="64516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kern="1200"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kern="1200" dirty="0">
              <a:latin typeface="Times New Roman" panose="02020603050405020304" pitchFamily="18" charset="0"/>
              <a:ea typeface="宋体" panose="02010600030101010101" pitchFamily="2" charset="-122"/>
              <a:cs typeface="Times New Roman" panose="02020603050405020304" pitchFamily="18" charset="0"/>
            </a:rPr>
            <a:t>包</a:t>
          </a:r>
          <a:endParaRPr lang="zh-CN" altLang="en-US" sz="1400" b="1" kern="1200" dirty="0">
            <a:latin typeface="Times New Roman" panose="02020603050405020304" pitchFamily="18" charset="0"/>
            <a:ea typeface="宋体" panose="02010600030101010101" pitchFamily="2" charset="-122"/>
            <a:cs typeface="Times New Roman" panose="02020603050405020304" pitchFamily="18" charset="0"/>
          </a:endParaRPr>
        </a:p>
      </dsp:txBody>
      <dsp:txXfrm>
        <a:off x="171315" y="911048"/>
        <a:ext cx="1066579" cy="645168"/>
      </dsp:txXfrm>
    </dsp:sp>
    <dsp:sp modelId="{1449F5A4-4501-4542-96AB-3DF733AB9AE8}">
      <dsp:nvSpPr>
        <dsp:cNvPr id="0" name=""/>
        <dsp:cNvSpPr/>
      </dsp:nvSpPr>
      <dsp:spPr>
        <a:xfrm>
          <a:off x="1660955" y="2580"/>
          <a:ext cx="2045817" cy="64442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Times New Roman" panose="02020603050405020304" pitchFamily="18" charset="0"/>
              <a:ea typeface="宋体" panose="02010600030101010101" pitchFamily="2" charset="-122"/>
              <a:cs typeface="Times New Roman" panose="02020603050405020304" pitchFamily="18" charset="0"/>
            </a:rPr>
            <a:t>算法评价指标</a:t>
          </a:r>
        </a:p>
      </dsp:txBody>
      <dsp:txXfrm>
        <a:off x="1660955" y="2580"/>
        <a:ext cx="2045817" cy="644426"/>
      </dsp:txXfrm>
    </dsp:sp>
    <dsp:sp modelId="{2BAEBC5E-E1DD-4D8B-A540-1F25DA3D9770}">
      <dsp:nvSpPr>
        <dsp:cNvPr id="0" name=""/>
        <dsp:cNvSpPr/>
      </dsp:nvSpPr>
      <dsp:spPr>
        <a:xfrm>
          <a:off x="1660955" y="911419"/>
          <a:ext cx="2045817" cy="64442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kern="1200"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kern="1200" dirty="0">
              <a:latin typeface="Times New Roman" panose="02020603050405020304" pitchFamily="18" charset="0"/>
              <a:ea typeface="宋体" panose="02010600030101010101" pitchFamily="2" charset="-122"/>
              <a:cs typeface="Times New Roman" panose="02020603050405020304" pitchFamily="18" charset="0"/>
            </a:rPr>
            <a:t>包</a:t>
          </a:r>
          <a:endParaRPr lang="en-US" altLang="zh-CN" sz="1400" b="1" kern="1200" dirty="0">
            <a:latin typeface="Times New Roman" panose="02020603050405020304" pitchFamily="18" charset="0"/>
            <a:ea typeface="宋体" panose="02010600030101010101" pitchFamily="2" charset="-122"/>
            <a:cs typeface="Times New Roman" panose="02020603050405020304" pitchFamily="18" charset="0"/>
          </a:endParaRPr>
        </a:p>
        <a:p>
          <a:pPr marL="0" lvl="0" indent="0" algn="ctr" defTabSz="622300">
            <a:lnSpc>
              <a:spcPct val="90000"/>
            </a:lnSpc>
            <a:spcBef>
              <a:spcPct val="0"/>
            </a:spcBef>
            <a:spcAft>
              <a:spcPct val="35000"/>
            </a:spcAft>
            <a:buNone/>
          </a:pPr>
          <a:r>
            <a:rPr lang="zh-CN" altLang="en-US" sz="1400" b="1" kern="1200" dirty="0">
              <a:latin typeface="Times New Roman" panose="02020603050405020304" pitchFamily="18" charset="0"/>
              <a:ea typeface="宋体" panose="02010600030101010101" pitchFamily="2" charset="-122"/>
              <a:cs typeface="Times New Roman" panose="02020603050405020304" pitchFamily="18" charset="0"/>
            </a:rPr>
            <a:t>结构与功能</a:t>
          </a:r>
        </a:p>
      </dsp:txBody>
      <dsp:txXfrm>
        <a:off x="1660955" y="911419"/>
        <a:ext cx="2045817" cy="644426"/>
      </dsp:txXfrm>
    </dsp:sp>
    <dsp:sp modelId="{593C3DA7-4AE4-42B8-8A3E-AC75BB737767}">
      <dsp:nvSpPr>
        <dsp:cNvPr id="0" name=""/>
        <dsp:cNvSpPr/>
      </dsp:nvSpPr>
      <dsp:spPr>
        <a:xfrm>
          <a:off x="1660955" y="1820259"/>
          <a:ext cx="2045817" cy="64442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latin typeface="Times New Roman" panose="02020603050405020304" pitchFamily="18" charset="0"/>
              <a:ea typeface="宋体" panose="02010600030101010101" pitchFamily="2" charset="-122"/>
              <a:cs typeface="Times New Roman" panose="02020603050405020304" pitchFamily="18" charset="0"/>
            </a:rPr>
            <a:t>Scikit</a:t>
          </a:r>
          <a:r>
            <a:rPr lang="en-US" sz="1400" b="1" kern="1200" dirty="0">
              <a:latin typeface="Times New Roman" panose="02020603050405020304" pitchFamily="18" charset="0"/>
              <a:ea typeface="宋体" panose="02010600030101010101" pitchFamily="2" charset="-122"/>
              <a:cs typeface="Times New Roman" panose="02020603050405020304" pitchFamily="18" charset="0"/>
            </a:rPr>
            <a:t>-learn</a:t>
          </a:r>
          <a:r>
            <a:rPr lang="zh-CN" sz="1400" b="1" kern="1200" dirty="0">
              <a:latin typeface="Times New Roman" panose="02020603050405020304" pitchFamily="18" charset="0"/>
              <a:ea typeface="宋体" panose="02010600030101010101" pitchFamily="2" charset="-122"/>
              <a:cs typeface="Times New Roman" panose="02020603050405020304" pitchFamily="18" charset="0"/>
            </a:rPr>
            <a:t>包</a:t>
          </a:r>
          <a:r>
            <a:rPr lang="zh-CN" altLang="en-US" sz="1400" b="1" kern="1200" dirty="0">
              <a:latin typeface="Times New Roman" panose="02020603050405020304" pitchFamily="18" charset="0"/>
              <a:ea typeface="宋体" panose="02010600030101010101" pitchFamily="2" charset="-122"/>
              <a:cs typeface="Times New Roman" panose="02020603050405020304" pitchFamily="18" charset="0"/>
            </a:rPr>
            <a:t>的使用</a:t>
          </a:r>
        </a:p>
      </dsp:txBody>
      <dsp:txXfrm>
        <a:off x="1660955" y="1820259"/>
        <a:ext cx="2045817" cy="644426"/>
      </dsp:txXfrm>
    </dsp:sp>
    <dsp:sp modelId="{1851BA08-09E4-40C1-A662-8817721F14A0}">
      <dsp:nvSpPr>
        <dsp:cNvPr id="0" name=""/>
        <dsp:cNvSpPr/>
      </dsp:nvSpPr>
      <dsp:spPr>
        <a:xfrm>
          <a:off x="4129834" y="310260"/>
          <a:ext cx="1475045" cy="43992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模块安装</a:t>
          </a:r>
        </a:p>
      </dsp:txBody>
      <dsp:txXfrm>
        <a:off x="4129834" y="310260"/>
        <a:ext cx="1475045" cy="439927"/>
      </dsp:txXfrm>
    </dsp:sp>
    <dsp:sp modelId="{06E9FD27-755C-46FC-9430-B6BBEBA6EB52}">
      <dsp:nvSpPr>
        <dsp:cNvPr id="0" name=""/>
        <dsp:cNvSpPr/>
      </dsp:nvSpPr>
      <dsp:spPr>
        <a:xfrm>
          <a:off x="4129834" y="1014601"/>
          <a:ext cx="1475045" cy="43992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分类器选择</a:t>
          </a:r>
        </a:p>
      </dsp:txBody>
      <dsp:txXfrm>
        <a:off x="4129834" y="1014601"/>
        <a:ext cx="1475045" cy="439927"/>
      </dsp:txXfrm>
    </dsp:sp>
    <dsp:sp modelId="{5D8C3DAD-D60C-46EE-9F33-A72E3D12C741}">
      <dsp:nvSpPr>
        <dsp:cNvPr id="0" name=""/>
        <dsp:cNvSpPr/>
      </dsp:nvSpPr>
      <dsp:spPr>
        <a:xfrm>
          <a:off x="4129834" y="1718941"/>
          <a:ext cx="1475045" cy="64391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训练集与测试集</a:t>
          </a:r>
          <a:endParaRPr lang="en-US" altLang="zh-CN" sz="1400" b="1" kern="1200">
            <a:latin typeface="Times New Roman" panose="02020603050405020304" pitchFamily="18" charset="0"/>
            <a:ea typeface="宋体" panose="02010600030101010101" pitchFamily="2" charset="-122"/>
            <a:cs typeface="Times New Roman" panose="02020603050405020304" pitchFamily="18" charset="0"/>
          </a:endParaRPr>
        </a:p>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样本选择</a:t>
          </a:r>
        </a:p>
      </dsp:txBody>
      <dsp:txXfrm>
        <a:off x="4129834" y="1718941"/>
        <a:ext cx="1475045" cy="643916"/>
      </dsp:txXfrm>
    </dsp:sp>
    <dsp:sp modelId="{F216D70E-DC00-42CE-B092-5729DE14A4C5}">
      <dsp:nvSpPr>
        <dsp:cNvPr id="0" name=""/>
        <dsp:cNvSpPr/>
      </dsp:nvSpPr>
      <dsp:spPr>
        <a:xfrm>
          <a:off x="4129834" y="2627271"/>
          <a:ext cx="1475045" cy="64516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输出结果</a:t>
          </a:r>
          <a:endParaRPr lang="en-US" altLang="zh-CN" sz="1400" b="1" kern="1200">
            <a:latin typeface="Times New Roman" panose="02020603050405020304" pitchFamily="18" charset="0"/>
            <a:ea typeface="宋体" panose="02010600030101010101" pitchFamily="2" charset="-122"/>
            <a:cs typeface="Times New Roman" panose="02020603050405020304" pitchFamily="18" charset="0"/>
          </a:endParaRPr>
        </a:p>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解读与分析</a:t>
          </a:r>
        </a:p>
      </dsp:txBody>
      <dsp:txXfrm>
        <a:off x="4129834" y="2627271"/>
        <a:ext cx="1475045" cy="645168"/>
      </dsp:txXfrm>
    </dsp:sp>
    <dsp:sp modelId="{7DE7ACE3-1703-4846-9834-CCCD4BDBF363}">
      <dsp:nvSpPr>
        <dsp:cNvPr id="0" name=""/>
        <dsp:cNvSpPr/>
      </dsp:nvSpPr>
      <dsp:spPr>
        <a:xfrm>
          <a:off x="4129834" y="3536853"/>
          <a:ext cx="1475045" cy="43783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a:latin typeface="Times New Roman" panose="02020603050405020304" pitchFamily="18" charset="0"/>
              <a:ea typeface="宋体" panose="02010600030101010101" pitchFamily="2" charset="-122"/>
              <a:cs typeface="Times New Roman" panose="02020603050405020304" pitchFamily="18" charset="0"/>
            </a:rPr>
            <a:t>参数调优</a:t>
          </a:r>
        </a:p>
      </dsp:txBody>
      <dsp:txXfrm>
        <a:off x="4129834" y="3536853"/>
        <a:ext cx="1475045" cy="43783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33864-8EFC-41B8-B64F-020A407ADC1C}" type="datetimeFigureOut">
              <a:rPr lang="zh-CN" altLang="en-US" smtClean="0"/>
              <a:t>2023-09-28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2ED93-CEA5-47C7-8B02-D63FF5AD6345}" type="slidenum">
              <a:rPr lang="zh-CN" altLang="en-US" smtClean="0"/>
              <a:t>‹#›</a:t>
            </a:fld>
            <a:endParaRPr lang="zh-CN" altLang="en-US"/>
          </a:p>
        </p:txBody>
      </p:sp>
    </p:spTree>
    <p:extLst>
      <p:ext uri="{BB962C8B-B14F-4D97-AF65-F5344CB8AC3E}">
        <p14:creationId xmlns:p14="http://schemas.microsoft.com/office/powerpoint/2010/main" val="22290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561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11</a:t>
            </a:fld>
            <a:endParaRPr lang="zh-CN" altLang="en-US"/>
          </a:p>
        </p:txBody>
      </p:sp>
    </p:spTree>
    <p:extLst>
      <p:ext uri="{BB962C8B-B14F-4D97-AF65-F5344CB8AC3E}">
        <p14:creationId xmlns:p14="http://schemas.microsoft.com/office/powerpoint/2010/main" val="290868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15</a:t>
            </a:fld>
            <a:endParaRPr lang="zh-CN" altLang="en-US"/>
          </a:p>
        </p:txBody>
      </p:sp>
    </p:spTree>
    <p:extLst>
      <p:ext uri="{BB962C8B-B14F-4D97-AF65-F5344CB8AC3E}">
        <p14:creationId xmlns:p14="http://schemas.microsoft.com/office/powerpoint/2010/main" val="166136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16</a:t>
            </a:fld>
            <a:endParaRPr lang="zh-CN" altLang="en-US"/>
          </a:p>
        </p:txBody>
      </p:sp>
    </p:spTree>
    <p:extLst>
      <p:ext uri="{BB962C8B-B14F-4D97-AF65-F5344CB8AC3E}">
        <p14:creationId xmlns:p14="http://schemas.microsoft.com/office/powerpoint/2010/main" val="3347508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17</a:t>
            </a:fld>
            <a:endParaRPr lang="zh-CN" altLang="en-US"/>
          </a:p>
        </p:txBody>
      </p:sp>
    </p:spTree>
    <p:extLst>
      <p:ext uri="{BB962C8B-B14F-4D97-AF65-F5344CB8AC3E}">
        <p14:creationId xmlns:p14="http://schemas.microsoft.com/office/powerpoint/2010/main" val="1261280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766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0673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237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6414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5382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3</a:t>
            </a:fld>
            <a:endParaRPr lang="zh-CN" altLang="en-US"/>
          </a:p>
        </p:txBody>
      </p:sp>
    </p:spTree>
    <p:extLst>
      <p:ext uri="{BB962C8B-B14F-4D97-AF65-F5344CB8AC3E}">
        <p14:creationId xmlns:p14="http://schemas.microsoft.com/office/powerpoint/2010/main" val="160706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4</a:t>
            </a:fld>
            <a:endParaRPr lang="zh-CN" altLang="en-US"/>
          </a:p>
        </p:txBody>
      </p:sp>
    </p:spTree>
    <p:extLst>
      <p:ext uri="{BB962C8B-B14F-4D97-AF65-F5344CB8AC3E}">
        <p14:creationId xmlns:p14="http://schemas.microsoft.com/office/powerpoint/2010/main" val="72472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5</a:t>
            </a:fld>
            <a:endParaRPr lang="zh-CN" altLang="en-US"/>
          </a:p>
        </p:txBody>
      </p:sp>
    </p:spTree>
    <p:extLst>
      <p:ext uri="{BB962C8B-B14F-4D97-AF65-F5344CB8AC3E}">
        <p14:creationId xmlns:p14="http://schemas.microsoft.com/office/powerpoint/2010/main" val="93406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6</a:t>
            </a:fld>
            <a:endParaRPr lang="zh-CN" altLang="en-US"/>
          </a:p>
        </p:txBody>
      </p:sp>
    </p:spTree>
    <p:extLst>
      <p:ext uri="{BB962C8B-B14F-4D97-AF65-F5344CB8AC3E}">
        <p14:creationId xmlns:p14="http://schemas.microsoft.com/office/powerpoint/2010/main" val="1421078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7</a:t>
            </a:fld>
            <a:endParaRPr lang="zh-CN" altLang="en-US"/>
          </a:p>
        </p:txBody>
      </p:sp>
    </p:spTree>
    <p:extLst>
      <p:ext uri="{BB962C8B-B14F-4D97-AF65-F5344CB8AC3E}">
        <p14:creationId xmlns:p14="http://schemas.microsoft.com/office/powerpoint/2010/main" val="180496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8</a:t>
            </a:fld>
            <a:endParaRPr lang="zh-CN" altLang="en-US"/>
          </a:p>
        </p:txBody>
      </p:sp>
    </p:spTree>
    <p:extLst>
      <p:ext uri="{BB962C8B-B14F-4D97-AF65-F5344CB8AC3E}">
        <p14:creationId xmlns:p14="http://schemas.microsoft.com/office/powerpoint/2010/main" val="367815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9</a:t>
            </a:fld>
            <a:endParaRPr lang="zh-CN" altLang="en-US"/>
          </a:p>
        </p:txBody>
      </p:sp>
    </p:spTree>
    <p:extLst>
      <p:ext uri="{BB962C8B-B14F-4D97-AF65-F5344CB8AC3E}">
        <p14:creationId xmlns:p14="http://schemas.microsoft.com/office/powerpoint/2010/main" val="309041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62ED93-CEA5-47C7-8B02-D63FF5AD6345}" type="slidenum">
              <a:rPr lang="zh-CN" altLang="en-US" smtClean="0"/>
              <a:t>10</a:t>
            </a:fld>
            <a:endParaRPr lang="zh-CN" altLang="en-US"/>
          </a:p>
        </p:txBody>
      </p:sp>
    </p:spTree>
    <p:extLst>
      <p:ext uri="{BB962C8B-B14F-4D97-AF65-F5344CB8AC3E}">
        <p14:creationId xmlns:p14="http://schemas.microsoft.com/office/powerpoint/2010/main" val="232894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2023-09-28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hyperlink" Target="http://scikit-learn.org/stable/auto_examples/index.html#general-examp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tv.cctv.com/2014/10/30/VIDE1414633443593241.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4.jpg"/><Relationship Id="rId7"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hyperlink" Target="http://scikit-learn.org/stab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32885" y="978135"/>
            <a:ext cx="8496944" cy="1296144"/>
          </a:xfrm>
        </p:spPr>
        <p:txBody>
          <a:bodyPr>
            <a:noAutofit/>
          </a:bodyPr>
          <a:lstStyle/>
          <a:p>
            <a:r>
              <a:rPr lang="zh-CN" altLang="en-US" sz="4800" dirty="0">
                <a:solidFill>
                  <a:srgbClr val="721832"/>
                </a:solidFill>
                <a:latin typeface="微软雅黑" panose="020B0503020204020204" pitchFamily="34" charset="-122"/>
                <a:ea typeface="微软雅黑" panose="020B0503020204020204" pitchFamily="34" charset="-122"/>
              </a:rPr>
              <a:t>机器学习（</a:t>
            </a:r>
            <a:r>
              <a:rPr lang="en-US" altLang="zh-CN" sz="4800" dirty="0">
                <a:solidFill>
                  <a:srgbClr val="721832"/>
                </a:solidFill>
                <a:latin typeface="微软雅黑" panose="020B0503020204020204" pitchFamily="34" charset="-122"/>
                <a:ea typeface="微软雅黑" panose="020B0503020204020204" pitchFamily="34" charset="-122"/>
              </a:rPr>
              <a:t>Machine Learning</a:t>
            </a:r>
            <a:r>
              <a:rPr lang="zh-CN" altLang="en-US" sz="4800" dirty="0">
                <a:solidFill>
                  <a:srgbClr val="721832"/>
                </a:solidFill>
                <a:latin typeface="微软雅黑" panose="020B0503020204020204" pitchFamily="34" charset="-122"/>
                <a:ea typeface="微软雅黑" panose="020B0503020204020204" pitchFamily="34" charset="-122"/>
              </a:rPr>
              <a:t>）</a:t>
            </a:r>
          </a:p>
        </p:txBody>
      </p:sp>
      <p:sp>
        <p:nvSpPr>
          <p:cNvPr id="3" name="副标题 2"/>
          <p:cNvSpPr>
            <a:spLocks noGrp="1"/>
          </p:cNvSpPr>
          <p:nvPr>
            <p:ph type="subTitle" idx="1"/>
          </p:nvPr>
        </p:nvSpPr>
        <p:spPr>
          <a:xfrm>
            <a:off x="1619672" y="2132856"/>
            <a:ext cx="6112768" cy="1296144"/>
          </a:xfrm>
        </p:spPr>
        <p:txBody>
          <a:bodyPr>
            <a:normAutofit/>
          </a:bodyPr>
          <a:lstStyle/>
          <a:p>
            <a:r>
              <a:rPr lang="zh-CN" altLang="en-US" sz="3600" dirty="0">
                <a:solidFill>
                  <a:srgbClr val="721832"/>
                </a:solidFill>
                <a:latin typeface="微软雅黑" panose="020B0503020204020204" pitchFamily="34" charset="-122"/>
                <a:ea typeface="微软雅黑" panose="020B0503020204020204" pitchFamily="34" charset="-122"/>
              </a:rPr>
              <a:t>实验</a:t>
            </a:r>
            <a:r>
              <a:rPr lang="en-US" altLang="zh-CN" sz="3600" dirty="0">
                <a:solidFill>
                  <a:srgbClr val="721832"/>
                </a:solidFill>
                <a:latin typeface="微软雅黑" panose="020B0503020204020204" pitchFamily="34" charset="-122"/>
                <a:ea typeface="微软雅黑" panose="020B0503020204020204" pitchFamily="34" charset="-122"/>
              </a:rPr>
              <a:t>1 </a:t>
            </a:r>
            <a:r>
              <a:rPr lang="zh-CN" altLang="en-US" sz="3600" dirty="0">
                <a:solidFill>
                  <a:srgbClr val="721832"/>
                </a:solidFill>
                <a:latin typeface="微软雅黑" panose="020B0503020204020204" pitchFamily="34" charset="-122"/>
                <a:ea typeface="微软雅黑" panose="020B0503020204020204" pitchFamily="34" charset="-122"/>
              </a:rPr>
              <a:t>使用</a:t>
            </a:r>
            <a:r>
              <a:rPr lang="en-US" altLang="zh-CN" sz="3600" dirty="0">
                <a:solidFill>
                  <a:srgbClr val="721832"/>
                </a:solidFill>
                <a:latin typeface="微软雅黑" panose="020B0503020204020204" pitchFamily="34" charset="-122"/>
                <a:ea typeface="微软雅黑" panose="020B0503020204020204" pitchFamily="34" charset="-122"/>
              </a:rPr>
              <a:t>Scikit-Learn</a:t>
            </a:r>
            <a:r>
              <a:rPr lang="zh-CN" altLang="en-US" sz="3600" dirty="0">
                <a:solidFill>
                  <a:srgbClr val="721832"/>
                </a:solidFill>
                <a:latin typeface="微软雅黑" panose="020B0503020204020204" pitchFamily="34" charset="-122"/>
                <a:ea typeface="微软雅黑" panose="020B0503020204020204" pitchFamily="34" charset="-122"/>
              </a:rPr>
              <a:t>进行机器学习</a:t>
            </a:r>
          </a:p>
        </p:txBody>
      </p:sp>
      <p:sp>
        <p:nvSpPr>
          <p:cNvPr id="4" name="矩形 3"/>
          <p:cNvSpPr/>
          <p:nvPr/>
        </p:nvSpPr>
        <p:spPr>
          <a:xfrm>
            <a:off x="1979712" y="4005064"/>
            <a:ext cx="6336704" cy="2000548"/>
          </a:xfrm>
          <a:prstGeom prst="rect">
            <a:avLst/>
          </a:prstGeom>
        </p:spPr>
        <p:txBody>
          <a:bodyPr wrap="square">
            <a:spAutoFit/>
          </a:bodyPr>
          <a:lstStyle/>
          <a:p>
            <a:r>
              <a:rPr lang="zh-CN" altLang="en-US" sz="2800" b="1" dirty="0">
                <a:solidFill>
                  <a:srgbClr val="0070C0"/>
                </a:solidFill>
                <a:latin typeface="Times New Roman"/>
                <a:cs typeface="Times New Roman"/>
              </a:rPr>
              <a:t>朱桂祥 </a:t>
            </a:r>
            <a:r>
              <a:rPr lang="en-US" altLang="zh-CN" sz="2800" b="1" dirty="0">
                <a:solidFill>
                  <a:srgbClr val="0070C0"/>
                </a:solidFill>
                <a:latin typeface="Times New Roman"/>
                <a:cs typeface="Times New Roman"/>
              </a:rPr>
              <a:t>(9120201070@nufe.edu.cn)</a:t>
            </a:r>
          </a:p>
          <a:p>
            <a:r>
              <a:rPr lang="zh-CN" altLang="en-US" sz="2400" b="1" dirty="0">
                <a:latin typeface="Times New Roman"/>
                <a:cs typeface="Times New Roman"/>
              </a:rPr>
              <a:t>南京财经大学信息工程学院</a:t>
            </a:r>
            <a:br>
              <a:rPr lang="zh-CN" altLang="en-US" sz="2400" b="1" dirty="0">
                <a:latin typeface="Times New Roman"/>
                <a:cs typeface="Times New Roman"/>
              </a:rPr>
            </a:br>
            <a:r>
              <a:rPr lang="zh-CN" altLang="en-US" sz="2400" b="1" dirty="0">
                <a:latin typeface="Times New Roman"/>
                <a:cs typeface="Times New Roman"/>
              </a:rPr>
              <a:t>江苏省电子商务重点实验室</a:t>
            </a:r>
            <a:br>
              <a:rPr lang="zh-CN" altLang="en-US" sz="2400" b="1" dirty="0">
                <a:latin typeface="Times New Roman"/>
                <a:cs typeface="Times New Roman"/>
              </a:rPr>
            </a:br>
            <a:r>
              <a:rPr lang="zh-CN" altLang="en-US" sz="2400" b="1" dirty="0">
                <a:latin typeface="Times New Roman"/>
                <a:cs typeface="Times New Roman"/>
              </a:rPr>
              <a:t>电子商务信息处理国家级国际联合研究中心</a:t>
            </a:r>
            <a:br>
              <a:rPr lang="zh-CN" altLang="en-US" sz="2400" b="1" dirty="0">
                <a:latin typeface="Times New Roman"/>
                <a:cs typeface="Times New Roman"/>
              </a:rPr>
            </a:br>
            <a:r>
              <a:rPr lang="zh-CN" altLang="en-US" sz="2400" b="1" dirty="0">
                <a:latin typeface="Times New Roman"/>
                <a:cs typeface="Times New Roman"/>
              </a:rPr>
              <a:t>电子商务交易技术国家地方联合工程实验室</a:t>
            </a:r>
            <a:endParaRPr lang="en-US" altLang="zh-CN" sz="2400" b="1" dirty="0">
              <a:latin typeface="Times New Roman"/>
              <a:cs typeface="Times New Roman"/>
            </a:endParaRPr>
          </a:p>
        </p:txBody>
      </p:sp>
      <p:pic>
        <p:nvPicPr>
          <p:cNvPr id="5" name="Picture 9">
            <a:extLst>
              <a:ext uri="{FF2B5EF4-FFF2-40B4-BE49-F238E27FC236}">
                <a16:creationId xmlns:a16="http://schemas.microsoft.com/office/drawing/2014/main" id="{AFF3F64B-590F-BCD3-7784-6CCBE36525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474" y="61635"/>
            <a:ext cx="1045541" cy="105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BF3A1FD-E045-BA9E-4B6D-EA83E52C9409}"/>
              </a:ext>
            </a:extLst>
          </p:cNvPr>
          <p:cNvPicPr>
            <a:picLocks noChangeAspect="1"/>
          </p:cNvPicPr>
          <p:nvPr/>
        </p:nvPicPr>
        <p:blipFill>
          <a:blip r:embed="rId4"/>
          <a:stretch>
            <a:fillRect/>
          </a:stretch>
        </p:blipFill>
        <p:spPr>
          <a:xfrm>
            <a:off x="14171" y="70737"/>
            <a:ext cx="1045541" cy="1062681"/>
          </a:xfrm>
          <a:prstGeom prst="rect">
            <a:avLst/>
          </a:prstGeom>
        </p:spPr>
      </p:pic>
    </p:spTree>
    <p:extLst>
      <p:ext uri="{BB962C8B-B14F-4D97-AF65-F5344CB8AC3E}">
        <p14:creationId xmlns:p14="http://schemas.microsoft.com/office/powerpoint/2010/main" val="102422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a:bodyPr>
          <a:lstStyle/>
          <a:p>
            <a:pPr marL="0" indent="0">
              <a:spcBef>
                <a:spcPts val="600"/>
              </a:spcBef>
              <a:buSzPct val="75000"/>
              <a:buNone/>
            </a:pPr>
            <a:r>
              <a:rPr lang="en-US" altLang="zh-CN" sz="2400" b="1" dirty="0">
                <a:latin typeface="Times New Roman" panose="02020603050405020304" pitchFamily="18" charset="0"/>
                <a:cs typeface="Times New Roman" panose="02020603050405020304" pitchFamily="18" charset="0"/>
              </a:rPr>
              <a:t>3. </a:t>
            </a:r>
            <a:r>
              <a:rPr lang="en-US" altLang="zh-CN" sz="2400" b="1" dirty="0" err="1">
                <a:latin typeface="Times New Roman" panose="02020603050405020304" pitchFamily="18" charset="0"/>
                <a:cs typeface="Times New Roman" panose="02020603050405020304" pitchFamily="18" charset="0"/>
              </a:rPr>
              <a:t>Scikit</a:t>
            </a:r>
            <a:r>
              <a:rPr lang="en-US" altLang="zh-CN" sz="2400" b="1" dirty="0">
                <a:latin typeface="Times New Roman" panose="02020603050405020304" pitchFamily="18" charset="0"/>
                <a:cs typeface="Times New Roman" panose="02020603050405020304" pitchFamily="18" charset="0"/>
              </a:rPr>
              <a:t>-Learn</a:t>
            </a:r>
            <a:r>
              <a:rPr lang="zh-CN" altLang="zh-CN" sz="2400" b="1" dirty="0">
                <a:latin typeface="Times New Roman" panose="02020603050405020304" pitchFamily="18" charset="0"/>
                <a:cs typeface="Times New Roman" panose="02020603050405020304" pitchFamily="18" charset="0"/>
              </a:rPr>
              <a:t>安装</a:t>
            </a:r>
            <a:endParaRPr lang="en-US" altLang="zh-CN" sz="2400" b="1" dirty="0">
              <a:latin typeface="Times New Roman" panose="02020603050405020304" pitchFamily="18" charset="0"/>
              <a:cs typeface="Times New Roman" panose="02020603050405020304" pitchFamily="18" charset="0"/>
            </a:endParaRPr>
          </a:p>
          <a:p>
            <a:pPr marL="0" indent="0">
              <a:buNone/>
            </a:pPr>
            <a:endParaRPr lang="zh-CN" altLang="en-US" sz="2400" dirty="0">
              <a:solidFill>
                <a:srgbClr val="FF0000"/>
              </a:solidFill>
            </a:endParaRPr>
          </a:p>
        </p:txBody>
      </p:sp>
      <p:sp>
        <p:nvSpPr>
          <p:cNvPr id="4" name="文本框 3"/>
          <p:cNvSpPr txBox="1"/>
          <p:nvPr/>
        </p:nvSpPr>
        <p:spPr>
          <a:xfrm>
            <a:off x="324322" y="2060848"/>
            <a:ext cx="8568952" cy="1785104"/>
          </a:xfrm>
          <a:prstGeom prst="rect">
            <a:avLst/>
          </a:prstGeom>
          <a:noFill/>
        </p:spPr>
        <p:txBody>
          <a:bodyPr wrap="square" rtlCol="0" anchor="t">
            <a:spAutoFit/>
          </a:bodyPr>
          <a:lstStyle/>
          <a:p>
            <a:pPr marL="342900" indent="-342900">
              <a:spcBef>
                <a:spcPts val="600"/>
              </a:spcBef>
              <a:buSzPct val="75000"/>
              <a:buFont typeface="Wingdings" panose="05000000000000000000" pitchFamily="2" charset="2"/>
              <a:buChar char="l"/>
            </a:pPr>
            <a:r>
              <a:rPr lang="zh-CN" altLang="en-US" sz="2000" dirty="0"/>
              <a:t>另外，</a:t>
            </a:r>
            <a:r>
              <a:rPr lang="zh-CN" altLang="zh-CN" sz="2000" dirty="0"/>
              <a:t>通过</a:t>
            </a:r>
            <a:r>
              <a:rPr lang="en-US" altLang="zh-CN" sz="2000" dirty="0" err="1"/>
              <a:t>Jupyter</a:t>
            </a:r>
            <a:r>
              <a:rPr lang="en-US" altLang="zh-CN" sz="2000" dirty="0"/>
              <a:t> Notebook</a:t>
            </a:r>
            <a:r>
              <a:rPr lang="zh-CN" altLang="zh-CN" sz="2000" dirty="0"/>
              <a:t>工具也可运行</a:t>
            </a:r>
            <a:r>
              <a:rPr lang="en-US" altLang="zh-CN" sz="2000" dirty="0" err="1"/>
              <a:t>Scikit</a:t>
            </a:r>
            <a:r>
              <a:rPr lang="en-US" altLang="zh-CN" sz="2000" dirty="0"/>
              <a:t>-Learn</a:t>
            </a:r>
            <a:r>
              <a:rPr lang="zh-CN" altLang="zh-CN" sz="2000" dirty="0"/>
              <a:t>样例。</a:t>
            </a:r>
            <a:endParaRPr lang="en-US" altLang="zh-CN" sz="2000" dirty="0"/>
          </a:p>
          <a:p>
            <a:pPr marL="342900" indent="-342900">
              <a:spcBef>
                <a:spcPts val="600"/>
              </a:spcBef>
              <a:buSzPct val="75000"/>
              <a:buFont typeface="Wingdings" panose="05000000000000000000" pitchFamily="2" charset="2"/>
              <a:buChar char="l"/>
            </a:pPr>
            <a:r>
              <a:rPr lang="zh-CN" altLang="zh-CN" sz="2000" dirty="0"/>
              <a:t>先从官方提供的样例库（</a:t>
            </a:r>
            <a:r>
              <a:rPr lang="en-US" altLang="zh-CN" sz="1200" u="sng" dirty="0">
                <a:latin typeface="Times New Roman" panose="02020603050405020304" pitchFamily="18" charset="0"/>
                <a:cs typeface="Times New Roman" panose="02020603050405020304" pitchFamily="18" charset="0"/>
                <a:hlinkClick r:id="rId4"/>
              </a:rPr>
              <a:t>http://Scikit-Learn.org/stable/auto_examples/index.html#general-examples</a:t>
            </a:r>
            <a:r>
              <a:rPr lang="zh-CN" altLang="zh-CN" sz="2000" dirty="0"/>
              <a:t>）中选择一个样例</a:t>
            </a:r>
            <a:r>
              <a:rPr lang="zh-CN" altLang="en-US" sz="2000" dirty="0"/>
              <a:t>，</a:t>
            </a:r>
            <a:r>
              <a:rPr lang="zh-CN" altLang="zh-CN" sz="2000" dirty="0"/>
              <a:t>在该页面中下载其</a:t>
            </a:r>
            <a:r>
              <a:rPr lang="en-US" altLang="zh-CN" sz="2000" dirty="0"/>
              <a:t>Python</a:t>
            </a:r>
            <a:r>
              <a:rPr lang="zh-CN" altLang="zh-CN" sz="2000" dirty="0"/>
              <a:t>源码或者</a:t>
            </a:r>
            <a:r>
              <a:rPr lang="en-US" altLang="zh-CN" sz="2000" dirty="0" err="1"/>
              <a:t>IPython</a:t>
            </a:r>
            <a:r>
              <a:rPr lang="en-US" altLang="zh-CN" sz="2000" dirty="0"/>
              <a:t> notebook</a:t>
            </a:r>
            <a:r>
              <a:rPr lang="zh-CN" altLang="zh-CN" sz="2000" dirty="0"/>
              <a:t>文件，将这些下载好的文件置于</a:t>
            </a:r>
            <a:r>
              <a:rPr lang="en-US" altLang="zh-CN" sz="2000" dirty="0" err="1"/>
              <a:t>Jupyter</a:t>
            </a:r>
            <a:r>
              <a:rPr lang="en-US" altLang="zh-CN" sz="2000" dirty="0"/>
              <a:t> Notebook</a:t>
            </a:r>
            <a:r>
              <a:rPr lang="zh-CN" altLang="zh-CN" sz="2000" dirty="0"/>
              <a:t>运行就可以看到样例的结果。</a:t>
            </a:r>
          </a:p>
          <a:p>
            <a:pPr marL="342900" indent="-342900">
              <a:spcBef>
                <a:spcPts val="600"/>
              </a:spcBef>
              <a:buSzPct val="75000"/>
              <a:buFont typeface="Wingdings" panose="05000000000000000000" pitchFamily="2" charset="2"/>
              <a:buChar char="l"/>
            </a:pPr>
            <a:endParaRPr lang="zh-CN" altLang="en-US" sz="2000" dirty="0"/>
          </a:p>
        </p:txBody>
      </p:sp>
      <p:graphicFrame>
        <p:nvGraphicFramePr>
          <p:cNvPr id="6" name="对象 5"/>
          <p:cNvGraphicFramePr>
            <a:graphicFrameLocks noChangeAspect="1"/>
          </p:cNvGraphicFramePr>
          <p:nvPr>
            <p:extLst>
              <p:ext uri="{D42A27DB-BD31-4B8C-83A1-F6EECF244321}">
                <p14:modId xmlns:p14="http://schemas.microsoft.com/office/powerpoint/2010/main" val="1668841328"/>
              </p:ext>
            </p:extLst>
          </p:nvPr>
        </p:nvGraphicFramePr>
        <p:xfrm>
          <a:off x="778526" y="3573016"/>
          <a:ext cx="7754708" cy="2520280"/>
        </p:xfrm>
        <a:graphic>
          <a:graphicData uri="http://schemas.openxmlformats.org/presentationml/2006/ole">
            <mc:AlternateContent xmlns:mc="http://schemas.openxmlformats.org/markup-compatibility/2006">
              <mc:Choice xmlns:v="urn:schemas-microsoft-com:vml" Requires="v">
                <p:oleObj r:id="rId5" imgW="16799760" imgH="5447520" progId="">
                  <p:embed/>
                </p:oleObj>
              </mc:Choice>
              <mc:Fallback>
                <p:oleObj r:id="rId5" imgW="16799760" imgH="5447520" progId="">
                  <p:embed/>
                  <p:pic>
                    <p:nvPicPr>
                      <p:cNvPr id="4" name="对象 3"/>
                      <p:cNvPicPr/>
                      <p:nvPr/>
                    </p:nvPicPr>
                    <p:blipFill>
                      <a:blip r:embed="rId6"/>
                      <a:stretch>
                        <a:fillRect/>
                      </a:stretch>
                    </p:blipFill>
                    <p:spPr>
                      <a:xfrm>
                        <a:off x="778526" y="3573016"/>
                        <a:ext cx="7754708" cy="2520280"/>
                      </a:xfrm>
                      <a:prstGeom prst="rect">
                        <a:avLst/>
                      </a:prstGeom>
                    </p:spPr>
                  </p:pic>
                </p:oleObj>
              </mc:Fallback>
            </mc:AlternateContent>
          </a:graphicData>
        </a:graphic>
      </p:graphicFrame>
    </p:spTree>
    <p:extLst>
      <p:ext uri="{BB962C8B-B14F-4D97-AF65-F5344CB8AC3E}">
        <p14:creationId xmlns:p14="http://schemas.microsoft.com/office/powerpoint/2010/main" val="304433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34D5ADD-E816-43A0-A301-1A6D130567C8}"/>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87D3DD88-4C08-40D6-885F-AF05CBFEFFE8}"/>
              </a:ext>
            </a:extLst>
          </p:cNvPr>
          <p:cNvSpPr>
            <a:spLocks noGrp="1"/>
          </p:cNvSpPr>
          <p:nvPr>
            <p:ph idx="1"/>
          </p:nvPr>
        </p:nvSpPr>
        <p:spPr/>
        <p:txBody>
          <a:bodyPr/>
          <a:lstStyle/>
          <a:p>
            <a:endParaRPr lang="zh-CN" altLang="en-US" dirty="0"/>
          </a:p>
        </p:txBody>
      </p:sp>
      <p:sp>
        <p:nvSpPr>
          <p:cNvPr id="11" name="矩形 10">
            <a:extLst>
              <a:ext uri="{FF2B5EF4-FFF2-40B4-BE49-F238E27FC236}">
                <a16:creationId xmlns:a16="http://schemas.microsoft.com/office/drawing/2014/main" id="{F65EE9AC-A99C-4572-B72F-9A2DF14B4642}"/>
              </a:ext>
            </a:extLst>
          </p:cNvPr>
          <p:cNvSpPr/>
          <p:nvPr/>
        </p:nvSpPr>
        <p:spPr>
          <a:xfrm rot="1400643">
            <a:off x="2131556" y="3545086"/>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216F20C-A742-42F3-ACBC-D15633574F57}"/>
              </a:ext>
            </a:extLst>
          </p:cNvPr>
          <p:cNvSpPr txBox="1"/>
          <p:nvPr/>
        </p:nvSpPr>
        <p:spPr>
          <a:xfrm>
            <a:off x="3347864" y="2852936"/>
            <a:ext cx="5040560" cy="1323439"/>
          </a:xfrm>
          <a:prstGeom prst="rect">
            <a:avLst/>
          </a:prstGeom>
          <a:noFill/>
        </p:spPr>
        <p:txBody>
          <a:bodyPr wrap="square" rtlCol="0">
            <a:spAutoFit/>
          </a:bodyPr>
          <a:lstStyle/>
          <a:p>
            <a:pPr algn="ctr"/>
            <a:r>
              <a:rPr lang="zh-CN" altLang="en-US" sz="4000" b="1" spc="300" dirty="0">
                <a:solidFill>
                  <a:schemeClr val="accent1"/>
                </a:solidFill>
                <a:latin typeface="黑体" panose="02010609060101010101" charset="-122"/>
                <a:ea typeface="黑体" panose="02010609060101010101" charset="-122"/>
              </a:rPr>
              <a:t>使用</a:t>
            </a:r>
            <a:r>
              <a:rPr lang="en-US" altLang="zh-CN" sz="4000" b="1" spc="300" dirty="0">
                <a:solidFill>
                  <a:schemeClr val="accent1"/>
                </a:solidFill>
                <a:latin typeface="黑体" panose="02010609060101010101" charset="-122"/>
                <a:ea typeface="黑体" panose="02010609060101010101" charset="-122"/>
              </a:rPr>
              <a:t>Scikit-Learn</a:t>
            </a:r>
            <a:r>
              <a:rPr lang="zh-CN" altLang="en-US" sz="4000" b="1" spc="300" dirty="0">
                <a:solidFill>
                  <a:schemeClr val="accent1"/>
                </a:solidFill>
                <a:latin typeface="黑体" panose="02010609060101010101" charset="-122"/>
                <a:ea typeface="黑体" panose="02010609060101010101" charset="-122"/>
              </a:rPr>
              <a:t>进行数据挖掘</a:t>
            </a:r>
          </a:p>
        </p:txBody>
      </p:sp>
      <p:sp>
        <p:nvSpPr>
          <p:cNvPr id="16" name="Freeform 28">
            <a:extLst>
              <a:ext uri="{FF2B5EF4-FFF2-40B4-BE49-F238E27FC236}">
                <a16:creationId xmlns:a16="http://schemas.microsoft.com/office/drawing/2014/main" id="{1DA56ECF-1247-4CEA-AF33-5C2601BE8A50}"/>
              </a:ext>
            </a:extLst>
          </p:cNvPr>
          <p:cNvSpPr/>
          <p:nvPr/>
        </p:nvSpPr>
        <p:spPr>
          <a:xfrm>
            <a:off x="1907704" y="3053979"/>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lvl="0" algn="ctr"/>
            <a:r>
              <a:rPr lang="en-US" altLang="zh-CN" sz="3600" spc="100" dirty="0">
                <a:solidFill>
                  <a:prstClr val="white"/>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02</a:t>
            </a:r>
            <a:endParaRPr lang="zh-CN" altLang="en-US" spc="100" dirty="0">
              <a:solidFill>
                <a:prstClr val="white"/>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13375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8229600" cy="4525963"/>
          </a:xfrm>
        </p:spPr>
        <p:txBody>
          <a:bodyPr>
            <a:normAutofit fontScale="70000" lnSpcReduction="20000"/>
          </a:bodyPr>
          <a:lstStyle/>
          <a:p>
            <a:pPr marL="0" indent="0">
              <a:spcBef>
                <a:spcPts val="600"/>
              </a:spcBef>
              <a:buSzPct val="75000"/>
              <a:buNone/>
            </a:pPr>
            <a:r>
              <a:rPr lang="en-US" altLang="zh-CN" b="1" dirty="0"/>
              <a:t>1. </a:t>
            </a:r>
            <a:r>
              <a:rPr lang="zh-CN" altLang="zh-CN" b="1" dirty="0"/>
              <a:t>数据挖掘的基本流程</a:t>
            </a:r>
            <a:r>
              <a:rPr lang="zh-CN" altLang="en-US" sz="3600" b="1" dirty="0"/>
              <a:t>：</a:t>
            </a:r>
            <a:endParaRPr lang="en-US" altLang="zh-CN" sz="3600" b="1" dirty="0"/>
          </a:p>
          <a:p>
            <a:pPr marL="0" indent="0" latinLnBrk="1">
              <a:spcBef>
                <a:spcPts val="600"/>
              </a:spcBef>
              <a:buNone/>
            </a:pPr>
            <a:r>
              <a:rPr lang="en-US" altLang="zh-CN" dirty="0">
                <a:latin typeface="Times New Roman" panose="02020603050405020304" pitchFamily="18" charset="0"/>
                <a:cs typeface="Times New Roman" panose="02020603050405020304" pitchFamily="18" charset="0"/>
              </a:rPr>
              <a:t>(1)Look at the big picture</a:t>
            </a:r>
            <a:r>
              <a:rPr lang="zh-CN" altLang="zh-CN" dirty="0">
                <a:latin typeface="Times New Roman" panose="02020603050405020304" pitchFamily="18" charset="0"/>
                <a:cs typeface="Times New Roman" panose="02020603050405020304" pitchFamily="18" charset="0"/>
              </a:rPr>
              <a:t>：进行整体宏观考察，确定项目需求、目标和整体路径。</a:t>
            </a:r>
          </a:p>
          <a:p>
            <a:pPr marL="0" indent="0" latinLnBrk="1">
              <a:spcBef>
                <a:spcPts val="600"/>
              </a:spcBef>
              <a:buNone/>
            </a:pPr>
            <a:r>
              <a:rPr lang="en-US" altLang="zh-CN" dirty="0">
                <a:latin typeface="Times New Roman" panose="02020603050405020304" pitchFamily="18" charset="0"/>
                <a:cs typeface="Times New Roman" panose="02020603050405020304" pitchFamily="18" charset="0"/>
              </a:rPr>
              <a:t>(2)Get the data</a:t>
            </a:r>
            <a:r>
              <a:rPr lang="zh-CN" altLang="zh-CN" dirty="0">
                <a:latin typeface="Times New Roman" panose="02020603050405020304" pitchFamily="18" charset="0"/>
                <a:cs typeface="Times New Roman" panose="02020603050405020304" pitchFamily="18" charset="0"/>
              </a:rPr>
              <a:t>：获取数据，可能来自于已有数据，也可能需要重新采集。</a:t>
            </a:r>
          </a:p>
          <a:p>
            <a:pPr marL="0" indent="0" latinLnBrk="1">
              <a:spcBef>
                <a:spcPts val="600"/>
              </a:spcBef>
              <a:buNone/>
            </a:pPr>
            <a:r>
              <a:rPr lang="en-US" altLang="zh-CN" dirty="0">
                <a:latin typeface="Times New Roman" panose="02020603050405020304" pitchFamily="18" charset="0"/>
                <a:cs typeface="Times New Roman" panose="02020603050405020304" pitchFamily="18" charset="0"/>
              </a:rPr>
              <a:t>(3)Discover and visualize the data to gain insights</a:t>
            </a:r>
            <a:r>
              <a:rPr lang="zh-CN" altLang="zh-CN" dirty="0">
                <a:latin typeface="Times New Roman" panose="02020603050405020304" pitchFamily="18" charset="0"/>
                <a:cs typeface="Times New Roman" panose="02020603050405020304" pitchFamily="18" charset="0"/>
              </a:rPr>
              <a:t>：借助图表深入发现了解数据，可以通过</a:t>
            </a:r>
            <a:r>
              <a:rPr lang="en-US" altLang="zh-CN" dirty="0">
                <a:latin typeface="Times New Roman" panose="02020603050405020304" pitchFamily="18" charset="0"/>
                <a:cs typeface="Times New Roman" panose="02020603050405020304" pitchFamily="18" charset="0"/>
              </a:rPr>
              <a:t>Pandas</a:t>
            </a:r>
            <a:r>
              <a:rPr lang="zh-CN" altLang="zh-CN" dirty="0">
                <a:latin typeface="Times New Roman" panose="02020603050405020304" pitchFamily="18" charset="0"/>
                <a:cs typeface="Times New Roman" panose="02020603050405020304" pitchFamily="18" charset="0"/>
              </a:rPr>
              <a:t>读入数据文件，借助</a:t>
            </a:r>
            <a:r>
              <a:rPr lang="en-US" altLang="zh-CN" dirty="0" err="1">
                <a:latin typeface="Times New Roman" panose="02020603050405020304" pitchFamily="18" charset="0"/>
                <a:cs typeface="Times New Roman" panose="02020603050405020304" pitchFamily="18" charset="0"/>
              </a:rPr>
              <a:t>Matplotlib</a:t>
            </a:r>
            <a:r>
              <a:rPr lang="zh-CN" altLang="zh-CN" dirty="0">
                <a:latin typeface="Times New Roman" panose="02020603050405020304" pitchFamily="18" charset="0"/>
                <a:cs typeface="Times New Roman" panose="02020603050405020304" pitchFamily="18" charset="0"/>
              </a:rPr>
              <a:t>或者</a:t>
            </a:r>
            <a:r>
              <a:rPr lang="en-US" altLang="zh-CN" dirty="0" err="1">
                <a:latin typeface="Times New Roman" panose="02020603050405020304" pitchFamily="18" charset="0"/>
                <a:cs typeface="Times New Roman" panose="02020603050405020304" pitchFamily="18" charset="0"/>
              </a:rPr>
              <a:t>Seaborn</a:t>
            </a:r>
            <a:r>
              <a:rPr lang="zh-CN" altLang="zh-CN" dirty="0">
                <a:latin typeface="Times New Roman" panose="02020603050405020304" pitchFamily="18" charset="0"/>
                <a:cs typeface="Times New Roman" panose="02020603050405020304" pitchFamily="18" charset="0"/>
              </a:rPr>
              <a:t>绘制图表。</a:t>
            </a:r>
          </a:p>
          <a:p>
            <a:pPr marL="0" indent="0" latinLnBrk="1">
              <a:spcBef>
                <a:spcPts val="600"/>
              </a:spcBef>
              <a:buNone/>
            </a:pPr>
            <a:r>
              <a:rPr lang="en-US" altLang="zh-CN" dirty="0">
                <a:latin typeface="Times New Roman" panose="02020603050405020304" pitchFamily="18" charset="0"/>
                <a:cs typeface="Times New Roman" panose="02020603050405020304" pitchFamily="18" charset="0"/>
              </a:rPr>
              <a:t>(4)Prepare the data for Machine Learning algorithms</a:t>
            </a:r>
            <a:r>
              <a:rPr lang="zh-CN" altLang="zh-CN" dirty="0">
                <a:latin typeface="Times New Roman" panose="02020603050405020304" pitchFamily="18" charset="0"/>
                <a:cs typeface="Times New Roman" panose="02020603050405020304" pitchFamily="18" charset="0"/>
              </a:rPr>
              <a:t>：进行数据整理（填充缺失值、处理异常</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离群值、非数值型转换为数值型等）、属性选择（发现属性之间的相关性，进行重点分析，还可以通过丢弃非相关</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弱相关属性，降低计算工作量）、训练集</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测试集分离（选择部分数据用于训练算法模型，另一部分数据用于测试检查训练好的模型效果）等。</a:t>
            </a:r>
          </a:p>
          <a:p>
            <a:endParaRPr lang="zh-CN" altLang="en-US" dirty="0"/>
          </a:p>
        </p:txBody>
      </p:sp>
    </p:spTree>
    <p:extLst>
      <p:ext uri="{BB962C8B-B14F-4D97-AF65-F5344CB8AC3E}">
        <p14:creationId xmlns:p14="http://schemas.microsoft.com/office/powerpoint/2010/main" val="213991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8229600" cy="4525963"/>
          </a:xfrm>
        </p:spPr>
        <p:txBody>
          <a:bodyPr>
            <a:normAutofit/>
          </a:bodyPr>
          <a:lstStyle/>
          <a:p>
            <a:pPr marL="0" indent="0">
              <a:spcBef>
                <a:spcPts val="600"/>
              </a:spcBef>
              <a:buSzPct val="75000"/>
              <a:buNone/>
            </a:pPr>
            <a:r>
              <a:rPr lang="en-US" altLang="zh-CN" sz="2200" b="1" dirty="0"/>
              <a:t>1. </a:t>
            </a:r>
            <a:r>
              <a:rPr lang="zh-CN" altLang="zh-CN" sz="2200" b="1" dirty="0"/>
              <a:t>数据挖掘的基本流程</a:t>
            </a:r>
            <a:r>
              <a:rPr lang="zh-CN" altLang="en-US" sz="3600" dirty="0"/>
              <a:t>：</a:t>
            </a:r>
            <a:endParaRPr lang="en-US" altLang="zh-CN" sz="3600" dirty="0"/>
          </a:p>
          <a:p>
            <a:pPr marL="0" indent="0" latinLnBrk="1">
              <a:lnSpc>
                <a:spcPct val="90000"/>
              </a:lnSpc>
              <a:spcBef>
                <a:spcPts val="600"/>
              </a:spcBef>
              <a:buNone/>
            </a:pPr>
            <a:r>
              <a:rPr lang="en-US" altLang="zh-CN" sz="2000" dirty="0">
                <a:latin typeface="Times New Roman" panose="02020603050405020304" pitchFamily="18" charset="0"/>
                <a:cs typeface="Times New Roman" panose="02020603050405020304" pitchFamily="18" charset="0"/>
              </a:rPr>
              <a:t>(5)Select a model and train it</a:t>
            </a:r>
            <a:r>
              <a:rPr lang="zh-CN" altLang="en-US" sz="2000" dirty="0">
                <a:latin typeface="Times New Roman" panose="02020603050405020304" pitchFamily="18" charset="0"/>
                <a:cs typeface="Times New Roman" panose="02020603050405020304" pitchFamily="18" charset="0"/>
              </a:rPr>
              <a:t>：选择合适的数据挖掘模型，从各种数据挖掘算法中进行选择和尝试，并进行训练。</a:t>
            </a:r>
          </a:p>
          <a:p>
            <a:pPr marL="0" indent="0" latinLnBrk="1">
              <a:lnSpc>
                <a:spcPct val="90000"/>
              </a:lnSpc>
              <a:spcBef>
                <a:spcPts val="600"/>
              </a:spcBef>
              <a:buNone/>
            </a:pPr>
            <a:r>
              <a:rPr lang="en-US" altLang="zh-CN" sz="2000" dirty="0">
                <a:latin typeface="Times New Roman" panose="02020603050405020304" pitchFamily="18" charset="0"/>
                <a:cs typeface="Times New Roman" panose="02020603050405020304" pitchFamily="18" charset="0"/>
              </a:rPr>
              <a:t>(6)Fine-tune your model</a:t>
            </a:r>
            <a:r>
              <a:rPr lang="zh-CN" altLang="en-US" sz="2000" dirty="0">
                <a:latin typeface="Times New Roman" panose="02020603050405020304" pitchFamily="18" charset="0"/>
                <a:cs typeface="Times New Roman" panose="02020603050405020304" pitchFamily="18" charset="0"/>
              </a:rPr>
              <a:t>：模型参数调优，进一步提升算法模型的效果。</a:t>
            </a:r>
          </a:p>
          <a:p>
            <a:pPr marL="0" indent="0" latinLnBrk="1">
              <a:lnSpc>
                <a:spcPct val="90000"/>
              </a:lnSpc>
              <a:spcBef>
                <a:spcPts val="600"/>
              </a:spcBef>
              <a:buNone/>
            </a:pPr>
            <a:r>
              <a:rPr lang="en-US" altLang="zh-CN" sz="2000" dirty="0">
                <a:latin typeface="Times New Roman" panose="02020603050405020304" pitchFamily="18" charset="0"/>
                <a:cs typeface="Times New Roman" panose="02020603050405020304" pitchFamily="18" charset="0"/>
              </a:rPr>
              <a:t>(7)Present your solution.</a:t>
            </a:r>
            <a:r>
              <a:rPr lang="zh-CN" altLang="en-US" sz="2000" dirty="0">
                <a:latin typeface="Times New Roman" panose="02020603050405020304" pitchFamily="18" charset="0"/>
                <a:cs typeface="Times New Roman" panose="02020603050405020304" pitchFamily="18" charset="0"/>
              </a:rPr>
              <a:t>：提交解决方案。</a:t>
            </a:r>
          </a:p>
          <a:p>
            <a:pPr marL="0" indent="0" latinLnBrk="1">
              <a:lnSpc>
                <a:spcPct val="90000"/>
              </a:lnSpc>
              <a:spcBef>
                <a:spcPts val="600"/>
              </a:spcBef>
              <a:buNone/>
            </a:pPr>
            <a:r>
              <a:rPr lang="en-US" altLang="zh-CN" sz="2000" dirty="0">
                <a:latin typeface="Times New Roman" panose="02020603050405020304" pitchFamily="18" charset="0"/>
                <a:cs typeface="Times New Roman" panose="02020603050405020304" pitchFamily="18" charset="0"/>
              </a:rPr>
              <a:t>(8)Launch, monitor, and maintain your system</a:t>
            </a:r>
            <a:r>
              <a:rPr lang="zh-CN" altLang="en-US" sz="2000" dirty="0">
                <a:latin typeface="Times New Roman" panose="02020603050405020304" pitchFamily="18" charset="0"/>
                <a:cs typeface="Times New Roman" panose="02020603050405020304" pitchFamily="18" charset="0"/>
              </a:rPr>
              <a:t>：发布、监控和维护系统。</a:t>
            </a:r>
          </a:p>
          <a:p>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056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8229600" cy="4525963"/>
          </a:xfrm>
        </p:spPr>
        <p:txBody>
          <a:bodyPr>
            <a:normAutofit fontScale="55000" lnSpcReduction="20000"/>
          </a:bodyPr>
          <a:lstStyle/>
          <a:p>
            <a:pPr marL="0" indent="0">
              <a:spcBef>
                <a:spcPts val="600"/>
              </a:spcBef>
              <a:buSzPct val="75000"/>
              <a:buNone/>
            </a:pPr>
            <a:r>
              <a:rPr lang="en-US" altLang="zh-CN" sz="4000" b="1" dirty="0">
                <a:latin typeface="Times New Roman" panose="02020603050405020304" pitchFamily="18" charset="0"/>
                <a:cs typeface="Times New Roman" panose="02020603050405020304" pitchFamily="18" charset="0"/>
              </a:rPr>
              <a:t>2. Scikit-Learn</a:t>
            </a:r>
            <a:r>
              <a:rPr lang="zh-CN" altLang="zh-CN" sz="4000" b="1" dirty="0">
                <a:latin typeface="Times New Roman" panose="02020603050405020304" pitchFamily="18" charset="0"/>
                <a:cs typeface="Times New Roman" panose="02020603050405020304" pitchFamily="18" charset="0"/>
              </a:rPr>
              <a:t>的主要模块</a:t>
            </a:r>
            <a:r>
              <a:rPr lang="zh-CN" altLang="en-US" sz="4000" b="1" dirty="0">
                <a:latin typeface="Times New Roman" panose="02020603050405020304" pitchFamily="18" charset="0"/>
                <a:cs typeface="Times New Roman" panose="02020603050405020304" pitchFamily="18" charset="0"/>
              </a:rPr>
              <a:t>：</a:t>
            </a:r>
            <a:endParaRPr lang="en-US" altLang="zh-CN" sz="4000" b="1" dirty="0">
              <a:latin typeface="Times New Roman" panose="02020603050405020304" pitchFamily="18" charset="0"/>
              <a:cs typeface="Times New Roman" panose="02020603050405020304" pitchFamily="18" charset="0"/>
            </a:endParaRPr>
          </a:p>
          <a:p>
            <a:pPr latinLnBrk="1">
              <a:spcBef>
                <a:spcPts val="600"/>
              </a:spcBef>
              <a:buFont typeface="Wingdings" panose="05000000000000000000" pitchFamily="2" charset="2"/>
              <a:buChar char="ü"/>
            </a:pPr>
            <a:r>
              <a:rPr lang="zh-CN" altLang="zh-CN" sz="3800" dirty="0">
                <a:latin typeface="Times New Roman" panose="02020603050405020304" pitchFamily="18" charset="0"/>
                <a:cs typeface="Times New Roman" panose="02020603050405020304" pitchFamily="18" charset="0"/>
              </a:rPr>
              <a:t>预处理器（</a:t>
            </a:r>
            <a:r>
              <a:rPr lang="en-US" altLang="zh-CN" sz="3800" dirty="0" err="1">
                <a:latin typeface="Times New Roman" panose="02020603050405020304" pitchFamily="18" charset="0"/>
                <a:cs typeface="Times New Roman" panose="02020603050405020304" pitchFamily="18" charset="0"/>
              </a:rPr>
              <a:t>Sklearn</a:t>
            </a:r>
            <a:r>
              <a:rPr lang="en-US" altLang="zh-CN" sz="3800" dirty="0">
                <a:latin typeface="Times New Roman" panose="02020603050405020304" pitchFamily="18" charset="0"/>
                <a:cs typeface="Times New Roman" panose="02020603050405020304" pitchFamily="18" charset="0"/>
              </a:rPr>
              <a:t> Prepressing</a:t>
            </a:r>
            <a:r>
              <a:rPr lang="zh-CN" altLang="zh-CN" sz="3800" dirty="0">
                <a:latin typeface="Times New Roman" panose="02020603050405020304" pitchFamily="18" charset="0"/>
                <a:cs typeface="Times New Roman" panose="02020603050405020304" pitchFamily="18" charset="0"/>
              </a:rPr>
              <a:t>）：预处理主要分为规范化和编码，规范化主要包括最大最小值规范化（</a:t>
            </a:r>
            <a:r>
              <a:rPr lang="en-US" altLang="zh-CN" sz="3800" dirty="0" err="1">
                <a:latin typeface="Times New Roman" panose="02020603050405020304" pitchFamily="18" charset="0"/>
                <a:cs typeface="Times New Roman" panose="02020603050405020304" pitchFamily="18" charset="0"/>
              </a:rPr>
              <a:t>MinMaxScaler</a:t>
            </a:r>
            <a:r>
              <a:rPr lang="zh-CN" altLang="zh-CN" sz="3800" dirty="0">
                <a:latin typeface="Times New Roman" panose="02020603050405020304" pitchFamily="18" charset="0"/>
                <a:cs typeface="Times New Roman" panose="02020603050405020304" pitchFamily="18" charset="0"/>
              </a:rPr>
              <a:t>）、归一化（</a:t>
            </a:r>
            <a:r>
              <a:rPr lang="en-US" altLang="zh-CN" sz="3800" dirty="0">
                <a:latin typeface="Times New Roman" panose="02020603050405020304" pitchFamily="18" charset="0"/>
                <a:cs typeface="Times New Roman" panose="02020603050405020304" pitchFamily="18" charset="0"/>
              </a:rPr>
              <a:t>Normalize</a:t>
            </a:r>
            <a:r>
              <a:rPr lang="zh-CN" altLang="zh-CN" sz="3800" dirty="0">
                <a:latin typeface="Times New Roman" panose="02020603050405020304" pitchFamily="18" charset="0"/>
                <a:cs typeface="Times New Roman" panose="02020603050405020304" pitchFamily="18" charset="0"/>
              </a:rPr>
              <a:t>，使特征值和为</a:t>
            </a:r>
            <a:r>
              <a:rPr lang="en-US" altLang="zh-CN" sz="3800" dirty="0">
                <a:latin typeface="Times New Roman" panose="02020603050405020304" pitchFamily="18" charset="0"/>
                <a:cs typeface="Times New Roman" panose="02020603050405020304" pitchFamily="18" charset="0"/>
              </a:rPr>
              <a:t>1</a:t>
            </a:r>
            <a:r>
              <a:rPr lang="zh-CN" altLang="zh-CN" sz="3800" dirty="0">
                <a:latin typeface="Times New Roman" panose="02020603050405020304" pitchFamily="18" charset="0"/>
                <a:cs typeface="Times New Roman" panose="02020603050405020304" pitchFamily="18" charset="0"/>
              </a:rPr>
              <a:t>）和白化（</a:t>
            </a:r>
            <a:r>
              <a:rPr lang="en-US" altLang="zh-CN" sz="3800" dirty="0" err="1">
                <a:latin typeface="Times New Roman" panose="02020603050405020304" pitchFamily="18" charset="0"/>
                <a:cs typeface="Times New Roman" panose="02020603050405020304" pitchFamily="18" charset="0"/>
              </a:rPr>
              <a:t>StandartScaler</a:t>
            </a:r>
            <a:r>
              <a:rPr lang="zh-CN" altLang="zh-CN" sz="3800" dirty="0">
                <a:latin typeface="Times New Roman" panose="02020603050405020304" pitchFamily="18" charset="0"/>
                <a:cs typeface="Times New Roman" panose="02020603050405020304" pitchFamily="18" charset="0"/>
              </a:rPr>
              <a:t>，使特征值均值为</a:t>
            </a:r>
            <a:r>
              <a:rPr lang="en-US" altLang="zh-CN" sz="3800" dirty="0">
                <a:latin typeface="Times New Roman" panose="02020603050405020304" pitchFamily="18" charset="0"/>
                <a:cs typeface="Times New Roman" panose="02020603050405020304" pitchFamily="18" charset="0"/>
              </a:rPr>
              <a:t>0</a:t>
            </a:r>
            <a:r>
              <a:rPr lang="zh-CN" altLang="zh-CN" sz="3800" dirty="0">
                <a:latin typeface="Times New Roman" panose="02020603050405020304" pitchFamily="18" charset="0"/>
                <a:cs typeface="Times New Roman" panose="02020603050405020304" pitchFamily="18" charset="0"/>
              </a:rPr>
              <a:t>，方差为</a:t>
            </a:r>
            <a:r>
              <a:rPr lang="en-US" altLang="zh-CN" sz="3800" dirty="0">
                <a:latin typeface="Times New Roman" panose="02020603050405020304" pitchFamily="18" charset="0"/>
                <a:cs typeface="Times New Roman" panose="02020603050405020304" pitchFamily="18" charset="0"/>
              </a:rPr>
              <a:t>1</a:t>
            </a:r>
            <a:r>
              <a:rPr lang="zh-CN" altLang="zh-CN" sz="3800" dirty="0">
                <a:latin typeface="Times New Roman" panose="02020603050405020304" pitchFamily="18" charset="0"/>
                <a:cs typeface="Times New Roman" panose="02020603050405020304" pitchFamily="18" charset="0"/>
              </a:rPr>
              <a:t>）；编码主要包括</a:t>
            </a:r>
            <a:r>
              <a:rPr lang="en-US" altLang="zh-CN" sz="3800" dirty="0" err="1">
                <a:latin typeface="Times New Roman" panose="02020603050405020304" pitchFamily="18" charset="0"/>
                <a:cs typeface="Times New Roman" panose="02020603050405020304" pitchFamily="18" charset="0"/>
              </a:rPr>
              <a:t>LabelEncoder</a:t>
            </a:r>
            <a:r>
              <a:rPr lang="zh-CN" altLang="zh-CN" sz="3800" dirty="0">
                <a:latin typeface="Times New Roman" panose="02020603050405020304" pitchFamily="18" charset="0"/>
                <a:cs typeface="Times New Roman" panose="02020603050405020304" pitchFamily="18" charset="0"/>
              </a:rPr>
              <a:t>（字符串转化为整型）、</a:t>
            </a:r>
            <a:r>
              <a:rPr lang="en-US" altLang="zh-CN" sz="3800" dirty="0" err="1">
                <a:latin typeface="Times New Roman" panose="02020603050405020304" pitchFamily="18" charset="0"/>
                <a:cs typeface="Times New Roman" panose="02020603050405020304" pitchFamily="18" charset="0"/>
              </a:rPr>
              <a:t>OneHotEncoder</a:t>
            </a:r>
            <a:r>
              <a:rPr lang="zh-CN" altLang="zh-CN" sz="3800" dirty="0">
                <a:latin typeface="Times New Roman" panose="02020603050405020304" pitchFamily="18" charset="0"/>
                <a:cs typeface="Times New Roman" panose="02020603050405020304" pitchFamily="18" charset="0"/>
              </a:rPr>
              <a:t>（特征由一个二进制数字表示）、</a:t>
            </a:r>
            <a:r>
              <a:rPr lang="en-US" altLang="zh-CN" sz="3800" dirty="0" err="1">
                <a:latin typeface="Times New Roman" panose="02020603050405020304" pitchFamily="18" charset="0"/>
                <a:cs typeface="Times New Roman" panose="02020603050405020304" pitchFamily="18" charset="0"/>
              </a:rPr>
              <a:t>Binarizer</a:t>
            </a:r>
            <a:r>
              <a:rPr lang="zh-CN" altLang="zh-CN" sz="3800" dirty="0">
                <a:latin typeface="Times New Roman" panose="02020603050405020304" pitchFamily="18" charset="0"/>
                <a:cs typeface="Times New Roman" panose="02020603050405020304" pitchFamily="18" charset="0"/>
              </a:rPr>
              <a:t>（特征二值化）和</a:t>
            </a:r>
            <a:r>
              <a:rPr lang="en-US" altLang="zh-CN" sz="3800" dirty="0" err="1">
                <a:latin typeface="Times New Roman" panose="02020603050405020304" pitchFamily="18" charset="0"/>
                <a:cs typeface="Times New Roman" panose="02020603050405020304" pitchFamily="18" charset="0"/>
              </a:rPr>
              <a:t>MultiLabelBinarizer</a:t>
            </a:r>
            <a:r>
              <a:rPr lang="zh-CN" altLang="zh-CN" sz="3800" dirty="0">
                <a:latin typeface="Times New Roman" panose="02020603050405020304" pitchFamily="18" charset="0"/>
                <a:cs typeface="Times New Roman" panose="02020603050405020304" pitchFamily="18" charset="0"/>
              </a:rPr>
              <a:t>（多标签二值化）等。</a:t>
            </a:r>
          </a:p>
          <a:p>
            <a:pPr latinLnBrk="1">
              <a:spcBef>
                <a:spcPts val="600"/>
              </a:spcBef>
              <a:buFont typeface="Wingdings" panose="05000000000000000000" pitchFamily="2" charset="2"/>
              <a:buChar char="ü"/>
            </a:pPr>
            <a:r>
              <a:rPr lang="zh-CN" altLang="zh-CN" sz="3800" dirty="0">
                <a:latin typeface="Times New Roman" panose="02020603050405020304" pitchFamily="18" charset="0"/>
                <a:cs typeface="Times New Roman" panose="02020603050405020304" pitchFamily="18" charset="0"/>
              </a:rPr>
              <a:t>转换器（</a:t>
            </a:r>
            <a:r>
              <a:rPr lang="en-US" altLang="zh-CN" sz="3800" dirty="0">
                <a:latin typeface="Times New Roman" panose="02020603050405020304" pitchFamily="18" charset="0"/>
                <a:cs typeface="Times New Roman" panose="02020603050405020304" pitchFamily="18" charset="0"/>
              </a:rPr>
              <a:t>Transformer</a:t>
            </a:r>
            <a:r>
              <a:rPr lang="zh-CN" altLang="zh-CN" sz="3800" dirty="0">
                <a:latin typeface="Times New Roman" panose="02020603050405020304" pitchFamily="18" charset="0"/>
                <a:cs typeface="Times New Roman" panose="02020603050405020304" pitchFamily="18" charset="0"/>
              </a:rPr>
              <a:t>）：用于数据预处理和数据转换。</a:t>
            </a:r>
          </a:p>
          <a:p>
            <a:pPr latinLnBrk="1">
              <a:spcBef>
                <a:spcPts val="600"/>
              </a:spcBef>
              <a:buFont typeface="Wingdings" panose="05000000000000000000" pitchFamily="2" charset="2"/>
              <a:buChar char="ü"/>
            </a:pPr>
            <a:r>
              <a:rPr lang="zh-CN" altLang="zh-CN" sz="3800" dirty="0">
                <a:latin typeface="Times New Roman" panose="02020603050405020304" pitchFamily="18" charset="0"/>
                <a:cs typeface="Times New Roman" panose="02020603050405020304" pitchFamily="18" charset="0"/>
              </a:rPr>
              <a:t>估计器（</a:t>
            </a:r>
            <a:r>
              <a:rPr lang="en-US" altLang="zh-CN" sz="3800" dirty="0">
                <a:latin typeface="Times New Roman" panose="02020603050405020304" pitchFamily="18" charset="0"/>
                <a:cs typeface="Times New Roman" panose="02020603050405020304" pitchFamily="18" charset="0"/>
              </a:rPr>
              <a:t>Estimator</a:t>
            </a:r>
            <a:r>
              <a:rPr lang="zh-CN" altLang="zh-CN" sz="3800" dirty="0">
                <a:latin typeface="Times New Roman" panose="02020603050405020304" pitchFamily="18" charset="0"/>
                <a:cs typeface="Times New Roman" panose="02020603050405020304" pitchFamily="18" charset="0"/>
              </a:rPr>
              <a:t>）：估计器实际上就是封装成类的各种数据挖掘算法。每个算法都支持两个函数：</a:t>
            </a:r>
            <a:r>
              <a:rPr lang="en-US" altLang="zh-CN" sz="3800" dirty="0">
                <a:latin typeface="Times New Roman" panose="02020603050405020304" pitchFamily="18" charset="0"/>
                <a:cs typeface="Times New Roman" panose="02020603050405020304" pitchFamily="18" charset="0"/>
              </a:rPr>
              <a:t>fit(</a:t>
            </a:r>
            <a:r>
              <a:rPr lang="en-US" altLang="zh-CN" sz="3800" dirty="0" err="1">
                <a:latin typeface="Times New Roman" panose="02020603050405020304" pitchFamily="18" charset="0"/>
                <a:cs typeface="Times New Roman" panose="02020603050405020304" pitchFamily="18" charset="0"/>
              </a:rPr>
              <a:t>x,y</a:t>
            </a:r>
            <a:r>
              <a:rPr lang="en-US" altLang="zh-CN" sz="3800" dirty="0">
                <a:latin typeface="Times New Roman" panose="02020603050405020304" pitchFamily="18" charset="0"/>
                <a:cs typeface="Times New Roman" panose="02020603050405020304" pitchFamily="18" charset="0"/>
              </a:rPr>
              <a:t>) </a:t>
            </a:r>
            <a:r>
              <a:rPr lang="zh-CN" altLang="zh-CN" sz="3800" dirty="0">
                <a:latin typeface="Times New Roman" panose="02020603050405020304" pitchFamily="18" charset="0"/>
                <a:cs typeface="Times New Roman" panose="02020603050405020304" pitchFamily="18" charset="0"/>
              </a:rPr>
              <a:t>和</a:t>
            </a:r>
            <a:r>
              <a:rPr lang="en-US" altLang="zh-CN" sz="3800" dirty="0">
                <a:latin typeface="Times New Roman" panose="02020603050405020304" pitchFamily="18" charset="0"/>
                <a:cs typeface="Times New Roman" panose="02020603050405020304" pitchFamily="18" charset="0"/>
              </a:rPr>
              <a:t> predict(x)</a:t>
            </a:r>
            <a:r>
              <a:rPr lang="zh-CN" altLang="zh-CN" sz="3800" dirty="0">
                <a:latin typeface="Times New Roman" panose="02020603050405020304" pitchFamily="18" charset="0"/>
                <a:cs typeface="Times New Roman" panose="02020603050405020304" pitchFamily="18" charset="0"/>
              </a:rPr>
              <a:t>，分别用于训练和预测。以分类估计器为例，函数</a:t>
            </a:r>
            <a:r>
              <a:rPr lang="en-US" altLang="zh-CN" sz="3800" dirty="0">
                <a:latin typeface="Times New Roman" panose="02020603050405020304" pitchFamily="18" charset="0"/>
                <a:cs typeface="Times New Roman" panose="02020603050405020304" pitchFamily="18" charset="0"/>
              </a:rPr>
              <a:t>fit(</a:t>
            </a:r>
            <a:r>
              <a:rPr lang="en-US" altLang="zh-CN" sz="3800" dirty="0" err="1">
                <a:latin typeface="Times New Roman" panose="02020603050405020304" pitchFamily="18" charset="0"/>
                <a:cs typeface="Times New Roman" panose="02020603050405020304" pitchFamily="18" charset="0"/>
              </a:rPr>
              <a:t>x,y</a:t>
            </a:r>
            <a:r>
              <a:rPr lang="en-US" altLang="zh-CN" sz="3800" dirty="0">
                <a:latin typeface="Times New Roman" panose="02020603050405020304" pitchFamily="18" charset="0"/>
                <a:cs typeface="Times New Roman" panose="02020603050405020304" pitchFamily="18" charset="0"/>
              </a:rPr>
              <a:t>)</a:t>
            </a:r>
            <a:r>
              <a:rPr lang="zh-CN" altLang="zh-CN" sz="3800" dirty="0">
                <a:latin typeface="Times New Roman" panose="02020603050405020304" pitchFamily="18" charset="0"/>
                <a:cs typeface="Times New Roman" panose="02020603050405020304" pitchFamily="18" charset="0"/>
              </a:rPr>
              <a:t>中的</a:t>
            </a:r>
            <a:r>
              <a:rPr lang="en-US" altLang="zh-CN" sz="3800" dirty="0">
                <a:latin typeface="Times New Roman" panose="02020603050405020304" pitchFamily="18" charset="0"/>
                <a:cs typeface="Times New Roman" panose="02020603050405020304" pitchFamily="18" charset="0"/>
              </a:rPr>
              <a:t>x</a:t>
            </a:r>
            <a:r>
              <a:rPr lang="zh-CN" altLang="zh-CN" sz="3800" dirty="0">
                <a:latin typeface="Times New Roman" panose="02020603050405020304" pitchFamily="18" charset="0"/>
                <a:cs typeface="Times New Roman" panose="02020603050405020304" pitchFamily="18" charset="0"/>
              </a:rPr>
              <a:t>是训练集（没有分类标签），</a:t>
            </a:r>
            <a:r>
              <a:rPr lang="en-US" altLang="zh-CN" sz="3800" dirty="0">
                <a:latin typeface="Times New Roman" panose="02020603050405020304" pitchFamily="18" charset="0"/>
                <a:cs typeface="Times New Roman" panose="02020603050405020304" pitchFamily="18" charset="0"/>
              </a:rPr>
              <a:t>y</a:t>
            </a:r>
            <a:r>
              <a:rPr lang="zh-CN" altLang="zh-CN" sz="3800" dirty="0">
                <a:latin typeface="Times New Roman" panose="02020603050405020304" pitchFamily="18" charset="0"/>
                <a:cs typeface="Times New Roman" panose="02020603050405020304" pitchFamily="18" charset="0"/>
              </a:rPr>
              <a:t>则是</a:t>
            </a:r>
            <a:r>
              <a:rPr lang="en-US" altLang="zh-CN" sz="3800" dirty="0">
                <a:latin typeface="Times New Roman" panose="02020603050405020304" pitchFamily="18" charset="0"/>
                <a:cs typeface="Times New Roman" panose="02020603050405020304" pitchFamily="18" charset="0"/>
              </a:rPr>
              <a:t>x</a:t>
            </a:r>
            <a:r>
              <a:rPr lang="zh-CN" altLang="zh-CN" sz="3800" dirty="0">
                <a:latin typeface="Times New Roman" panose="02020603050405020304" pitchFamily="18" charset="0"/>
                <a:cs typeface="Times New Roman" panose="02020603050405020304" pitchFamily="18" charset="0"/>
              </a:rPr>
              <a:t>对应的分类标签，其参数格式均为</a:t>
            </a:r>
            <a:r>
              <a:rPr lang="en-US" altLang="zh-CN" sz="3800" dirty="0" err="1">
                <a:latin typeface="Times New Roman" panose="02020603050405020304" pitchFamily="18" charset="0"/>
                <a:cs typeface="Times New Roman" panose="02020603050405020304" pitchFamily="18" charset="0"/>
              </a:rPr>
              <a:t>numpy</a:t>
            </a:r>
            <a:r>
              <a:rPr lang="zh-CN" altLang="zh-CN" sz="3800" dirty="0">
                <a:latin typeface="Times New Roman" panose="02020603050405020304" pitchFamily="18" charset="0"/>
                <a:cs typeface="Times New Roman" panose="02020603050405020304" pitchFamily="18" charset="0"/>
              </a:rPr>
              <a:t>数组或类似格式。</a:t>
            </a:r>
            <a:endParaRPr lang="en-US" altLang="zh-CN" sz="3800" dirty="0">
              <a:latin typeface="Times New Roman" panose="02020603050405020304" pitchFamily="18" charset="0"/>
              <a:cs typeface="Times New Roman" panose="02020603050405020304" pitchFamily="18" charset="0"/>
            </a:endParaRPr>
          </a:p>
          <a:p>
            <a:pPr latinLnBrk="1">
              <a:spcBef>
                <a:spcPts val="600"/>
              </a:spcBef>
              <a:buFont typeface="Wingdings" panose="05000000000000000000" pitchFamily="2" charset="2"/>
              <a:buChar char="ü"/>
            </a:pPr>
            <a:r>
              <a:rPr lang="zh-CN" altLang="zh-CN" sz="3800" dirty="0">
                <a:latin typeface="Times New Roman" panose="02020603050405020304" pitchFamily="18" charset="0"/>
                <a:cs typeface="Times New Roman" panose="02020603050405020304" pitchFamily="18" charset="0"/>
              </a:rPr>
              <a:t>模型评估（度量），交叉验证：主要包含评分方法，性能度量，成对度量和距离计算等。</a:t>
            </a:r>
          </a:p>
          <a:p>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20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fontScale="92500"/>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lgn="just">
              <a:spcBef>
                <a:spcPts val="600"/>
              </a:spcBef>
              <a:buSzPct val="75000"/>
              <a:buNone/>
            </a:pPr>
            <a:r>
              <a:rPr lang="zh-CN" altLang="en-US" sz="2000" dirty="0"/>
              <a:t>以</a:t>
            </a:r>
            <a:r>
              <a:rPr lang="en-US" altLang="zh-CN" sz="2000" dirty="0"/>
              <a:t>Iris</a:t>
            </a:r>
            <a:r>
              <a:rPr lang="zh-CN" altLang="en-US" sz="2000" dirty="0"/>
              <a:t>数据集（鸢尾花数据集）的分类为例介绍使用</a:t>
            </a:r>
            <a:r>
              <a:rPr lang="en-US" altLang="zh-CN" sz="2000" dirty="0"/>
              <a:t>Scikit-Learn</a:t>
            </a:r>
            <a:r>
              <a:rPr lang="zh-CN" altLang="en-US" sz="2000" dirty="0"/>
              <a:t>完成数据挖掘工作的典型流程。</a:t>
            </a:r>
          </a:p>
          <a:p>
            <a:pPr marL="342900" indent="-342900" algn="just">
              <a:spcBef>
                <a:spcPts val="600"/>
              </a:spcBef>
              <a:buSzPct val="75000"/>
              <a:buFont typeface="Wingdings" panose="05000000000000000000" pitchFamily="2" charset="2"/>
              <a:buChar char="l"/>
            </a:pPr>
            <a:r>
              <a:rPr lang="en-US" altLang="zh-CN" sz="2000" dirty="0"/>
              <a:t>Iris</a:t>
            </a:r>
            <a:r>
              <a:rPr lang="zh-CN" altLang="en-US" sz="2000" dirty="0"/>
              <a:t>数据集是一个常见的用于测试数据挖掘分类算法效果的数据集，</a:t>
            </a:r>
            <a:r>
              <a:rPr lang="en-US" altLang="zh-CN" sz="2000" dirty="0"/>
              <a:t>Scikit-Learn</a:t>
            </a:r>
            <a:r>
              <a:rPr lang="zh-CN" altLang="en-US" sz="2000" dirty="0"/>
              <a:t>中可以直接使用</a:t>
            </a:r>
            <a:r>
              <a:rPr lang="en-US" altLang="zh-CN" sz="2000" dirty="0" err="1"/>
              <a:t>load_iris</a:t>
            </a:r>
            <a:r>
              <a:rPr lang="en-US" altLang="zh-CN" sz="2000" dirty="0"/>
              <a:t>()</a:t>
            </a:r>
            <a:r>
              <a:rPr lang="zh-CN" altLang="en-US" sz="2000" dirty="0"/>
              <a:t>载入这个数据集。</a:t>
            </a:r>
            <a:endParaRPr lang="en-US" altLang="zh-CN" sz="2000" dirty="0"/>
          </a:p>
          <a:p>
            <a:pPr marL="342900" indent="-342900" algn="just">
              <a:spcBef>
                <a:spcPts val="600"/>
              </a:spcBef>
              <a:buSzPct val="75000"/>
              <a:buFont typeface="Wingdings" panose="05000000000000000000" pitchFamily="2" charset="2"/>
              <a:buChar char="l"/>
            </a:pPr>
            <a:r>
              <a:rPr lang="zh-CN" altLang="en-US" sz="2000" dirty="0"/>
              <a:t>该数据集一共有</a:t>
            </a:r>
            <a:r>
              <a:rPr lang="en-US" altLang="zh-CN" sz="2000" dirty="0"/>
              <a:t>150</a:t>
            </a:r>
            <a:r>
              <a:rPr lang="zh-CN" altLang="en-US" sz="2000" dirty="0"/>
              <a:t>行数据（</a:t>
            </a:r>
            <a:r>
              <a:rPr lang="en-US" altLang="zh-CN" sz="2000" dirty="0"/>
              <a:t>samples</a:t>
            </a:r>
            <a:r>
              <a:rPr lang="zh-CN" altLang="en-US" sz="2000" dirty="0"/>
              <a:t>），每行数据由</a:t>
            </a:r>
            <a:r>
              <a:rPr lang="en-US" altLang="zh-CN" sz="2000" dirty="0"/>
              <a:t>4</a:t>
            </a:r>
            <a:r>
              <a:rPr lang="zh-CN" altLang="en-US" sz="2000" dirty="0"/>
              <a:t>个特征和</a:t>
            </a:r>
            <a:r>
              <a:rPr lang="en-US" altLang="zh-CN" sz="2000" dirty="0"/>
              <a:t>1</a:t>
            </a:r>
            <a:r>
              <a:rPr lang="zh-CN" altLang="en-US" sz="2000" dirty="0"/>
              <a:t>个分类标签组成。</a:t>
            </a:r>
            <a:r>
              <a:rPr lang="en-US" altLang="zh-CN" sz="2000" dirty="0"/>
              <a:t>4</a:t>
            </a:r>
            <a:r>
              <a:rPr lang="zh-CN" altLang="en-US" sz="2000" dirty="0"/>
              <a:t>个特征分别是花萼片的长度、花萼片的宽度、花瓣的长度、花瓣的宽度；分类标签则记载了它的类属，即</a:t>
            </a:r>
            <a:r>
              <a:rPr lang="en-US" altLang="zh-CN" sz="2000" dirty="0"/>
              <a:t>Iris </a:t>
            </a:r>
            <a:r>
              <a:rPr lang="en-US" altLang="zh-CN" sz="2000" dirty="0" err="1"/>
              <a:t>Setosa</a:t>
            </a:r>
            <a:r>
              <a:rPr lang="zh-CN" altLang="en-US" sz="2000" dirty="0"/>
              <a:t>（山鸢尾）、</a:t>
            </a:r>
            <a:r>
              <a:rPr lang="en-US" altLang="zh-CN" sz="2000" dirty="0"/>
              <a:t>Iris </a:t>
            </a:r>
            <a:r>
              <a:rPr lang="en-US" altLang="zh-CN" sz="2000" dirty="0" err="1"/>
              <a:t>Versicolour</a:t>
            </a:r>
            <a:r>
              <a:rPr lang="zh-CN" altLang="en-US" sz="2000" dirty="0"/>
              <a:t>（杂色鸢尾），以及</a:t>
            </a:r>
            <a:r>
              <a:rPr lang="en-US" altLang="zh-CN" sz="2000" dirty="0"/>
              <a:t>Iris Virginica</a:t>
            </a:r>
            <a:r>
              <a:rPr lang="zh-CN" altLang="en-US" sz="2000" dirty="0"/>
              <a:t>（维吉尼亚鸢尾）等。</a:t>
            </a:r>
            <a:endParaRPr lang="zh-CN" altLang="en-US" sz="2400" dirty="0"/>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5059CA-D451-44E7-A6DE-4E7F4A88D029}"/>
              </a:ext>
            </a:extLst>
          </p:cNvPr>
          <p:cNvPicPr>
            <a:picLocks noChangeAspect="1"/>
          </p:cNvPicPr>
          <p:nvPr/>
        </p:nvPicPr>
        <p:blipFill>
          <a:blip r:embed="rId4"/>
          <a:stretch>
            <a:fillRect/>
          </a:stretch>
        </p:blipFill>
        <p:spPr>
          <a:xfrm>
            <a:off x="5641099" y="2492896"/>
            <a:ext cx="3378556" cy="2220991"/>
          </a:xfrm>
          <a:prstGeom prst="rect">
            <a:avLst/>
          </a:prstGeom>
        </p:spPr>
      </p:pic>
    </p:spTree>
    <p:extLst>
      <p:ext uri="{BB962C8B-B14F-4D97-AF65-F5344CB8AC3E}">
        <p14:creationId xmlns:p14="http://schemas.microsoft.com/office/powerpoint/2010/main" val="297949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r>
              <a:rPr lang="en-US" altLang="zh-CN" sz="1800" b="1" dirty="0">
                <a:latin typeface="Times New Roman" panose="02020603050405020304" pitchFamily="18" charset="0"/>
                <a:cs typeface="Times New Roman" panose="02020603050405020304" pitchFamily="18" charset="0"/>
              </a:rPr>
              <a:t>   Iris</a:t>
            </a:r>
            <a:r>
              <a:rPr lang="zh-CN" altLang="zh-CN" sz="1800" b="1" dirty="0">
                <a:latin typeface="Times New Roman" panose="02020603050405020304" pitchFamily="18" charset="0"/>
                <a:cs typeface="Times New Roman" panose="02020603050405020304" pitchFamily="18" charset="0"/>
              </a:rPr>
              <a:t>数据</a:t>
            </a:r>
            <a:r>
              <a:rPr lang="en-US" altLang="zh-CN" sz="1800" b="1" dirty="0">
                <a:latin typeface="Times New Roman" panose="02020603050405020304" pitchFamily="18" charset="0"/>
                <a:cs typeface="Times New Roman" panose="02020603050405020304" pitchFamily="18" charset="0"/>
              </a:rPr>
              <a:t>:</a:t>
            </a:r>
            <a:endParaRPr lang="en-US" altLang="zh-CN" sz="36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61F0BFD4-72F0-465C-99F6-9FD4F2F0C9A4}"/>
              </a:ext>
            </a:extLst>
          </p:cNvPr>
          <p:cNvGraphicFramePr>
            <a:graphicFrameLocks noGrp="1"/>
          </p:cNvGraphicFramePr>
          <p:nvPr>
            <p:extLst>
              <p:ext uri="{D42A27DB-BD31-4B8C-83A1-F6EECF244321}">
                <p14:modId xmlns:p14="http://schemas.microsoft.com/office/powerpoint/2010/main" val="2521143399"/>
              </p:ext>
            </p:extLst>
          </p:nvPr>
        </p:nvGraphicFramePr>
        <p:xfrm>
          <a:off x="991370" y="2088019"/>
          <a:ext cx="7416824" cy="3924936"/>
        </p:xfrm>
        <a:graphic>
          <a:graphicData uri="http://schemas.openxmlformats.org/drawingml/2006/table">
            <a:tbl>
              <a:tblPr firstRow="1" firstCol="1" bandRow="1">
                <a:tableStyleId>{69012ECD-51FC-41F1-AA8D-1B2483CD663E}</a:tableStyleId>
              </a:tblPr>
              <a:tblGrid>
                <a:gridCol w="1657443">
                  <a:extLst>
                    <a:ext uri="{9D8B030D-6E8A-4147-A177-3AD203B41FA5}">
                      <a16:colId xmlns:a16="http://schemas.microsoft.com/office/drawing/2014/main" val="3434439164"/>
                    </a:ext>
                  </a:extLst>
                </a:gridCol>
                <a:gridCol w="1593087">
                  <a:extLst>
                    <a:ext uri="{9D8B030D-6E8A-4147-A177-3AD203B41FA5}">
                      <a16:colId xmlns:a16="http://schemas.microsoft.com/office/drawing/2014/main" val="3785391231"/>
                    </a:ext>
                  </a:extLst>
                </a:gridCol>
                <a:gridCol w="1531897">
                  <a:extLst>
                    <a:ext uri="{9D8B030D-6E8A-4147-A177-3AD203B41FA5}">
                      <a16:colId xmlns:a16="http://schemas.microsoft.com/office/drawing/2014/main" val="3116936275"/>
                    </a:ext>
                  </a:extLst>
                </a:gridCol>
                <a:gridCol w="1574096">
                  <a:extLst>
                    <a:ext uri="{9D8B030D-6E8A-4147-A177-3AD203B41FA5}">
                      <a16:colId xmlns:a16="http://schemas.microsoft.com/office/drawing/2014/main" val="3020775885"/>
                    </a:ext>
                  </a:extLst>
                </a:gridCol>
                <a:gridCol w="1060301">
                  <a:extLst>
                    <a:ext uri="{9D8B030D-6E8A-4147-A177-3AD203B41FA5}">
                      <a16:colId xmlns:a16="http://schemas.microsoft.com/office/drawing/2014/main" val="2465631029"/>
                    </a:ext>
                  </a:extLst>
                </a:gridCol>
              </a:tblGrid>
              <a:tr h="652780">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zh-CN" sz="1600" b="1" kern="100" dirty="0">
                          <a:solidFill>
                            <a:schemeClr val="tx1"/>
                          </a:solidFill>
                          <a:effectLst/>
                          <a:latin typeface="Times New Roman" panose="02020603050405020304" pitchFamily="18" charset="0"/>
                          <a:cs typeface="Times New Roman" panose="02020603050405020304" pitchFamily="18" charset="0"/>
                        </a:rPr>
                        <a:t>萼片的长度</a:t>
                      </a:r>
                    </a:p>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(Sepal Length)</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zh-CN" sz="1600" b="1" kern="100">
                          <a:solidFill>
                            <a:schemeClr val="tx1"/>
                          </a:solidFill>
                          <a:effectLst/>
                          <a:latin typeface="Times New Roman" panose="02020603050405020304" pitchFamily="18" charset="0"/>
                          <a:cs typeface="Times New Roman" panose="02020603050405020304" pitchFamily="18" charset="0"/>
                        </a:rPr>
                        <a:t>萼片的宽度</a:t>
                      </a:r>
                    </a:p>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(Sepal Width)</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zh-CN" sz="1600" b="1" kern="100">
                          <a:solidFill>
                            <a:schemeClr val="tx1"/>
                          </a:solidFill>
                          <a:effectLst/>
                          <a:latin typeface="Times New Roman" panose="02020603050405020304" pitchFamily="18" charset="0"/>
                          <a:cs typeface="Times New Roman" panose="02020603050405020304" pitchFamily="18" charset="0"/>
                        </a:rPr>
                        <a:t>花瓣的长度</a:t>
                      </a:r>
                    </a:p>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(Petal Length)</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zh-CN" sz="1600" b="1" kern="100">
                          <a:solidFill>
                            <a:schemeClr val="tx1"/>
                          </a:solidFill>
                          <a:effectLst/>
                          <a:latin typeface="Times New Roman" panose="02020603050405020304" pitchFamily="18" charset="0"/>
                          <a:cs typeface="Times New Roman" panose="02020603050405020304" pitchFamily="18" charset="0"/>
                        </a:rPr>
                        <a:t>花瓣的宽度</a:t>
                      </a:r>
                    </a:p>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(Petal Width)</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marL="56515" indent="127000" algn="ctr" latinLnBrk="0">
                        <a:lnSpc>
                          <a:spcPct val="150000"/>
                        </a:lnSpc>
                        <a:spcAft>
                          <a:spcPts val="0"/>
                        </a:spcAft>
                      </a:pPr>
                      <a:r>
                        <a:rPr lang="zh-CN" sz="1600" b="1" kern="100" dirty="0">
                          <a:solidFill>
                            <a:srgbClr val="C00000"/>
                          </a:solidFill>
                          <a:effectLst/>
                          <a:latin typeface="Times New Roman" panose="02020603050405020304" pitchFamily="18" charset="0"/>
                          <a:cs typeface="Times New Roman" panose="02020603050405020304" pitchFamily="18" charset="0"/>
                        </a:rPr>
                        <a:t>类别</a:t>
                      </a:r>
                    </a:p>
                    <a:p>
                      <a:pPr marL="56515" indent="127000" algn="ctr" latinLnBrk="0">
                        <a:lnSpc>
                          <a:spcPct val="150000"/>
                        </a:lnSpc>
                        <a:spcAft>
                          <a:spcPts val="0"/>
                        </a:spcAft>
                      </a:pPr>
                      <a:r>
                        <a:rPr lang="en-US" sz="1600" b="1" kern="100" dirty="0">
                          <a:solidFill>
                            <a:srgbClr val="C00000"/>
                          </a:solidFill>
                          <a:effectLst/>
                          <a:latin typeface="Times New Roman" panose="02020603050405020304" pitchFamily="18" charset="0"/>
                          <a:cs typeface="Times New Roman" panose="02020603050405020304" pitchFamily="18" charset="0"/>
                        </a:rPr>
                        <a:t>(Target)</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4123146"/>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4.8</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3</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1.4</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0.3</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setosa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3831832"/>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5.1</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3.8</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1.6</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0.2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setosa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30227024"/>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4.6</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3.2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1.4</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0.2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setosa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34711304"/>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5.3</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3.7</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1.5</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0.2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setosa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6455787"/>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5</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3.3</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1.4</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0.2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setosa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8551272"/>
                  </a:ext>
                </a:extLst>
              </a:tr>
              <a:tr h="217593">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a:solidFill>
                            <a:srgbClr val="C00000"/>
                          </a:solidFill>
                          <a:effectLst/>
                          <a:latin typeface="Times New Roman" panose="02020603050405020304" pitchFamily="18" charset="0"/>
                          <a:cs typeface="Times New Roman" panose="02020603050405020304" pitchFamily="18" charset="0"/>
                        </a:rPr>
                        <a:t>……</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3640228"/>
                  </a:ext>
                </a:extLst>
              </a:tr>
              <a:tr h="435187">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6.5</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3</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5.2</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a:solidFill>
                            <a:srgbClr val="C00000"/>
                          </a:solidFill>
                          <a:effectLst/>
                          <a:latin typeface="Times New Roman" panose="02020603050405020304" pitchFamily="18" charset="0"/>
                          <a:cs typeface="Times New Roman" panose="02020603050405020304" pitchFamily="18" charset="0"/>
                        </a:rPr>
                        <a:t>virginica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2086701"/>
                  </a:ext>
                </a:extLst>
              </a:tr>
              <a:tr h="435187">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6.2</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3.4</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5.4</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2.3</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a:solidFill>
                            <a:srgbClr val="C00000"/>
                          </a:solidFill>
                          <a:effectLst/>
                          <a:latin typeface="Times New Roman" panose="02020603050405020304" pitchFamily="18" charset="0"/>
                          <a:cs typeface="Times New Roman" panose="02020603050405020304" pitchFamily="18" charset="0"/>
                        </a:rPr>
                        <a:t>virginica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2404380"/>
                  </a:ext>
                </a:extLst>
              </a:tr>
              <a:tr h="435187">
                <a:tc>
                  <a:txBody>
                    <a:bodyPr/>
                    <a:lstStyle>
                      <a:lvl1pPr marL="0" algn="l" defTabSz="914400" rtl="0" eaLnBrk="1" latinLnBrk="0" hangingPunct="1">
                        <a:defRPr sz="1800" b="1" kern="1200">
                          <a:solidFill>
                            <a:schemeClr val="lt1"/>
                          </a:solidFill>
                          <a:latin typeface="Microsoft Sans Serif"/>
                          <a:ea typeface="微软雅黑"/>
                        </a:defRPr>
                      </a:lvl1pPr>
                      <a:lvl2pPr marL="457200" algn="l" defTabSz="914400" rtl="0" eaLnBrk="1" latinLnBrk="0" hangingPunct="1">
                        <a:defRPr sz="1800" b="1" kern="1200">
                          <a:solidFill>
                            <a:schemeClr val="lt1"/>
                          </a:solidFill>
                          <a:latin typeface="Microsoft Sans Serif"/>
                          <a:ea typeface="微软雅黑"/>
                        </a:defRPr>
                      </a:lvl2pPr>
                      <a:lvl3pPr marL="914400" algn="l" defTabSz="914400" rtl="0" eaLnBrk="1" latinLnBrk="0" hangingPunct="1">
                        <a:defRPr sz="1800" b="1" kern="1200">
                          <a:solidFill>
                            <a:schemeClr val="lt1"/>
                          </a:solidFill>
                          <a:latin typeface="Microsoft Sans Serif"/>
                          <a:ea typeface="微软雅黑"/>
                        </a:defRPr>
                      </a:lvl3pPr>
                      <a:lvl4pPr marL="1371600" algn="l" defTabSz="914400" rtl="0" eaLnBrk="1" latinLnBrk="0" hangingPunct="1">
                        <a:defRPr sz="1800" b="1" kern="1200">
                          <a:solidFill>
                            <a:schemeClr val="lt1"/>
                          </a:solidFill>
                          <a:latin typeface="Microsoft Sans Serif"/>
                          <a:ea typeface="微软雅黑"/>
                        </a:defRPr>
                      </a:lvl4pPr>
                      <a:lvl5pPr marL="1828800" algn="l" defTabSz="914400" rtl="0" eaLnBrk="1" latinLnBrk="0" hangingPunct="1">
                        <a:defRPr sz="1800" b="1" kern="1200">
                          <a:solidFill>
                            <a:schemeClr val="lt1"/>
                          </a:solidFill>
                          <a:latin typeface="Microsoft Sans Serif"/>
                          <a:ea typeface="微软雅黑"/>
                        </a:defRPr>
                      </a:lvl5pPr>
                      <a:lvl6pPr marL="2286000" algn="l" defTabSz="914400" rtl="0" eaLnBrk="1" latinLnBrk="0" hangingPunct="1">
                        <a:defRPr sz="1800" b="1" kern="1200">
                          <a:solidFill>
                            <a:schemeClr val="lt1"/>
                          </a:solidFill>
                          <a:latin typeface="Microsoft Sans Serif"/>
                          <a:ea typeface="微软雅黑"/>
                        </a:defRPr>
                      </a:lvl6pPr>
                      <a:lvl7pPr marL="2743200" algn="l" defTabSz="914400" rtl="0" eaLnBrk="1" latinLnBrk="0" hangingPunct="1">
                        <a:defRPr sz="1800" b="1" kern="1200">
                          <a:solidFill>
                            <a:schemeClr val="lt1"/>
                          </a:solidFill>
                          <a:latin typeface="Microsoft Sans Serif"/>
                          <a:ea typeface="微软雅黑"/>
                        </a:defRPr>
                      </a:lvl7pPr>
                      <a:lvl8pPr marL="3200400" algn="l" defTabSz="914400" rtl="0" eaLnBrk="1" latinLnBrk="0" hangingPunct="1">
                        <a:defRPr sz="1800" b="1" kern="1200">
                          <a:solidFill>
                            <a:schemeClr val="lt1"/>
                          </a:solidFill>
                          <a:latin typeface="Microsoft Sans Serif"/>
                          <a:ea typeface="微软雅黑"/>
                        </a:defRPr>
                      </a:lvl8pPr>
                      <a:lvl9pPr marL="3657600" algn="l" defTabSz="914400" rtl="0" eaLnBrk="1" latinLnBrk="0" hangingPunct="1">
                        <a:defRPr sz="1800" b="1" kern="1200">
                          <a:solidFill>
                            <a:schemeClr val="lt1"/>
                          </a:solidFill>
                          <a:latin typeface="Microsoft Sans Serif"/>
                          <a:ea typeface="微软雅黑"/>
                        </a:defRPr>
                      </a:lvl9pPr>
                    </a:lstStyle>
                    <a:p>
                      <a:pPr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5.9</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1270" indent="127000" algn="ctr" latinLnBrk="0">
                        <a:lnSpc>
                          <a:spcPct val="150000"/>
                        </a:lnSpc>
                        <a:spcAft>
                          <a:spcPts val="0"/>
                        </a:spcAft>
                      </a:pPr>
                      <a:r>
                        <a:rPr lang="en-US" sz="1600" b="1" kern="100">
                          <a:solidFill>
                            <a:schemeClr val="tx1"/>
                          </a:solidFill>
                          <a:effectLst/>
                          <a:latin typeface="Times New Roman" panose="02020603050405020304" pitchFamily="18" charset="0"/>
                          <a:cs typeface="Times New Roman" panose="02020603050405020304" pitchFamily="18" charset="0"/>
                        </a:rPr>
                        <a:t>3</a:t>
                      </a:r>
                      <a:endPar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5.1</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indent="127000" algn="ctr" latinLnBrk="0">
                        <a:lnSpc>
                          <a:spcPct val="150000"/>
                        </a:lnSpc>
                        <a:spcAft>
                          <a:spcPts val="0"/>
                        </a:spcAft>
                      </a:pPr>
                      <a:r>
                        <a:rPr lang="en-US" sz="1600" b="1" kern="100" dirty="0">
                          <a:solidFill>
                            <a:schemeClr val="tx1"/>
                          </a:solidFill>
                          <a:effectLst/>
                          <a:latin typeface="Times New Roman" panose="02020603050405020304" pitchFamily="18" charset="0"/>
                          <a:cs typeface="Times New Roman" panose="02020603050405020304" pitchFamily="18" charset="0"/>
                        </a:rPr>
                        <a:t>1.8</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Microsoft Sans Serif"/>
                          <a:ea typeface="微软雅黑"/>
                        </a:defRPr>
                      </a:lvl1pPr>
                      <a:lvl2pPr marL="457200" algn="l" defTabSz="914400" rtl="0" eaLnBrk="1" latinLnBrk="0" hangingPunct="1">
                        <a:defRPr sz="1800" kern="1200">
                          <a:solidFill>
                            <a:schemeClr val="dk1"/>
                          </a:solidFill>
                          <a:latin typeface="Microsoft Sans Serif"/>
                          <a:ea typeface="微软雅黑"/>
                        </a:defRPr>
                      </a:lvl2pPr>
                      <a:lvl3pPr marL="914400" algn="l" defTabSz="914400" rtl="0" eaLnBrk="1" latinLnBrk="0" hangingPunct="1">
                        <a:defRPr sz="1800" kern="1200">
                          <a:solidFill>
                            <a:schemeClr val="dk1"/>
                          </a:solidFill>
                          <a:latin typeface="Microsoft Sans Serif"/>
                          <a:ea typeface="微软雅黑"/>
                        </a:defRPr>
                      </a:lvl3pPr>
                      <a:lvl4pPr marL="1371600" algn="l" defTabSz="914400" rtl="0" eaLnBrk="1" latinLnBrk="0" hangingPunct="1">
                        <a:defRPr sz="1800" kern="1200">
                          <a:solidFill>
                            <a:schemeClr val="dk1"/>
                          </a:solidFill>
                          <a:latin typeface="Microsoft Sans Serif"/>
                          <a:ea typeface="微软雅黑"/>
                        </a:defRPr>
                      </a:lvl4pPr>
                      <a:lvl5pPr marL="1828800" algn="l" defTabSz="914400" rtl="0" eaLnBrk="1" latinLnBrk="0" hangingPunct="1">
                        <a:defRPr sz="1800" kern="1200">
                          <a:solidFill>
                            <a:schemeClr val="dk1"/>
                          </a:solidFill>
                          <a:latin typeface="Microsoft Sans Serif"/>
                          <a:ea typeface="微软雅黑"/>
                        </a:defRPr>
                      </a:lvl5pPr>
                      <a:lvl6pPr marL="2286000" algn="l" defTabSz="914400" rtl="0" eaLnBrk="1" latinLnBrk="0" hangingPunct="1">
                        <a:defRPr sz="1800" kern="1200">
                          <a:solidFill>
                            <a:schemeClr val="dk1"/>
                          </a:solidFill>
                          <a:latin typeface="Microsoft Sans Serif"/>
                          <a:ea typeface="微软雅黑"/>
                        </a:defRPr>
                      </a:lvl6pPr>
                      <a:lvl7pPr marL="2743200" algn="l" defTabSz="914400" rtl="0" eaLnBrk="1" latinLnBrk="0" hangingPunct="1">
                        <a:defRPr sz="1800" kern="1200">
                          <a:solidFill>
                            <a:schemeClr val="dk1"/>
                          </a:solidFill>
                          <a:latin typeface="Microsoft Sans Serif"/>
                          <a:ea typeface="微软雅黑"/>
                        </a:defRPr>
                      </a:lvl7pPr>
                      <a:lvl8pPr marL="3200400" algn="l" defTabSz="914400" rtl="0" eaLnBrk="1" latinLnBrk="0" hangingPunct="1">
                        <a:defRPr sz="1800" kern="1200">
                          <a:solidFill>
                            <a:schemeClr val="dk1"/>
                          </a:solidFill>
                          <a:latin typeface="Microsoft Sans Serif"/>
                          <a:ea typeface="微软雅黑"/>
                        </a:defRPr>
                      </a:lvl8pPr>
                      <a:lvl9pPr marL="3657600" algn="l" defTabSz="914400" rtl="0" eaLnBrk="1" latinLnBrk="0" hangingPunct="1">
                        <a:defRPr sz="1800" kern="1200">
                          <a:solidFill>
                            <a:schemeClr val="dk1"/>
                          </a:solidFill>
                          <a:latin typeface="Microsoft Sans Serif"/>
                          <a:ea typeface="微软雅黑"/>
                        </a:defRPr>
                      </a:lvl9pPr>
                    </a:lstStyle>
                    <a:p>
                      <a:pPr marL="56515" indent="127000" algn="ctr" latinLnBrk="0">
                        <a:lnSpc>
                          <a:spcPct val="150000"/>
                        </a:lnSpc>
                        <a:spcAft>
                          <a:spcPts val="0"/>
                        </a:spcAft>
                      </a:pPr>
                      <a:r>
                        <a:rPr lang="en-US" sz="1600" b="1" kern="100" dirty="0" err="1">
                          <a:solidFill>
                            <a:srgbClr val="C00000"/>
                          </a:solidFill>
                          <a:effectLst/>
                          <a:latin typeface="Times New Roman" panose="02020603050405020304" pitchFamily="18" charset="0"/>
                          <a:cs typeface="Times New Roman" panose="02020603050405020304" pitchFamily="18" charset="0"/>
                        </a:rPr>
                        <a:t>virginica</a:t>
                      </a:r>
                      <a:endParaRPr lang="zh-CN" sz="16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332529"/>
                  </a:ext>
                </a:extLst>
              </a:tr>
            </a:tbl>
          </a:graphicData>
        </a:graphic>
      </p:graphicFrame>
    </p:spTree>
    <p:extLst>
      <p:ext uri="{BB962C8B-B14F-4D97-AF65-F5344CB8AC3E}">
        <p14:creationId xmlns:p14="http://schemas.microsoft.com/office/powerpoint/2010/main" val="1571491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3DF2A9B-E21B-42B7-91FA-1C013CD47575}"/>
              </a:ext>
            </a:extLst>
          </p:cNvPr>
          <p:cNvSpPr/>
          <p:nvPr/>
        </p:nvSpPr>
        <p:spPr>
          <a:xfrm>
            <a:off x="5868144" y="3307185"/>
            <a:ext cx="2246958" cy="738664"/>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400" b="1" dirty="0"/>
              <a:t>导入所需的模块</a:t>
            </a:r>
            <a:endParaRPr lang="en-US" altLang="zh-CN" sz="1400" b="1" dirty="0"/>
          </a:p>
          <a:p>
            <a:r>
              <a:rPr lang="zh-CN" altLang="en-US" sz="1400" b="1" dirty="0"/>
              <a:t>加载</a:t>
            </a:r>
            <a:r>
              <a:rPr lang="en-US" altLang="zh-CN" sz="1400" b="1" dirty="0"/>
              <a:t>Iris</a:t>
            </a:r>
            <a:r>
              <a:rPr lang="zh-CN" altLang="en-US" sz="1400" b="1" dirty="0"/>
              <a:t>数据</a:t>
            </a:r>
            <a:endParaRPr lang="en-US" altLang="zh-CN" sz="1400" b="1" dirty="0"/>
          </a:p>
          <a:p>
            <a:r>
              <a:rPr lang="zh-CN" altLang="en-US" sz="1400" b="1" dirty="0"/>
              <a:t>查看该数据集前</a:t>
            </a:r>
            <a:r>
              <a:rPr lang="en-US" altLang="zh-CN" sz="1400" b="1" dirty="0"/>
              <a:t>5</a:t>
            </a:r>
            <a:r>
              <a:rPr lang="zh-CN" altLang="en-US" sz="1400" b="1" dirty="0"/>
              <a:t>行</a:t>
            </a:r>
          </a:p>
        </p:txBody>
      </p:sp>
      <p:sp>
        <p:nvSpPr>
          <p:cNvPr id="10" name="文本框 9">
            <a:extLst>
              <a:ext uri="{FF2B5EF4-FFF2-40B4-BE49-F238E27FC236}">
                <a16:creationId xmlns:a16="http://schemas.microsoft.com/office/drawing/2014/main" id="{270DDF60-14AB-46A5-A3E5-5E2F683DFCD1}"/>
              </a:ext>
            </a:extLst>
          </p:cNvPr>
          <p:cNvSpPr txBox="1"/>
          <p:nvPr/>
        </p:nvSpPr>
        <p:spPr>
          <a:xfrm>
            <a:off x="802522" y="1801865"/>
            <a:ext cx="4572000" cy="369332"/>
          </a:xfrm>
          <a:prstGeom prst="rect">
            <a:avLst/>
          </a:prstGeom>
          <a:noFill/>
        </p:spPr>
        <p:txBody>
          <a:bodyPr wrap="square">
            <a:spAutoFit/>
          </a:bodyPr>
          <a:lstStyle/>
          <a:p>
            <a:pPr marL="342900" indent="-342900">
              <a:spcBef>
                <a:spcPts val="600"/>
              </a:spcBef>
              <a:buSzPct val="75000"/>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载入数据</a:t>
            </a:r>
            <a:r>
              <a:rPr lang="zh-CN" altLang="en-US" sz="1800"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8145CC6B-9597-4282-A3C6-9B53E6657379}"/>
              </a:ext>
            </a:extLst>
          </p:cNvPr>
          <p:cNvPicPr>
            <a:picLocks noChangeAspect="1"/>
          </p:cNvPicPr>
          <p:nvPr/>
        </p:nvPicPr>
        <p:blipFill>
          <a:blip r:embed="rId4"/>
          <a:stretch>
            <a:fillRect/>
          </a:stretch>
        </p:blipFill>
        <p:spPr>
          <a:xfrm>
            <a:off x="1475656" y="2128648"/>
            <a:ext cx="3773401" cy="3747497"/>
          </a:xfrm>
          <a:prstGeom prst="rect">
            <a:avLst/>
          </a:prstGeom>
        </p:spPr>
      </p:pic>
    </p:spTree>
    <p:extLst>
      <p:ext uri="{BB962C8B-B14F-4D97-AF65-F5344CB8AC3E}">
        <p14:creationId xmlns:p14="http://schemas.microsoft.com/office/powerpoint/2010/main" val="319673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70DDF60-14AB-46A5-A3E5-5E2F683DFCD1}"/>
              </a:ext>
            </a:extLst>
          </p:cNvPr>
          <p:cNvSpPr txBox="1"/>
          <p:nvPr/>
        </p:nvSpPr>
        <p:spPr>
          <a:xfrm>
            <a:off x="802522" y="1801865"/>
            <a:ext cx="4572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预处理阶段：</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7FCA6959-FD98-461D-93B6-C4AD83E386A2}"/>
              </a:ext>
            </a:extLst>
          </p:cNvPr>
          <p:cNvSpPr/>
          <p:nvPr/>
        </p:nvSpPr>
        <p:spPr>
          <a:xfrm>
            <a:off x="5148064" y="2146209"/>
            <a:ext cx="1988852" cy="307777"/>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altLang="zh-CN" sz="1400" b="1" dirty="0"/>
              <a:t>Iris</a:t>
            </a:r>
            <a:r>
              <a:rPr lang="zh-CN" altLang="en-US" sz="1400" b="1" dirty="0"/>
              <a:t>数据集归一化处理</a:t>
            </a:r>
          </a:p>
        </p:txBody>
      </p:sp>
      <p:pic>
        <p:nvPicPr>
          <p:cNvPr id="5" name="图片 4">
            <a:extLst>
              <a:ext uri="{FF2B5EF4-FFF2-40B4-BE49-F238E27FC236}">
                <a16:creationId xmlns:a16="http://schemas.microsoft.com/office/drawing/2014/main" id="{D1E953BD-127D-40B3-A431-896C763BBB96}"/>
              </a:ext>
            </a:extLst>
          </p:cNvPr>
          <p:cNvPicPr>
            <a:picLocks noChangeAspect="1"/>
          </p:cNvPicPr>
          <p:nvPr/>
        </p:nvPicPr>
        <p:blipFill>
          <a:blip r:embed="rId4"/>
          <a:stretch>
            <a:fillRect/>
          </a:stretch>
        </p:blipFill>
        <p:spPr>
          <a:xfrm>
            <a:off x="777790" y="2617711"/>
            <a:ext cx="6984776" cy="2875215"/>
          </a:xfrm>
          <a:prstGeom prst="rect">
            <a:avLst/>
          </a:prstGeom>
        </p:spPr>
      </p:pic>
    </p:spTree>
    <p:extLst>
      <p:ext uri="{BB962C8B-B14F-4D97-AF65-F5344CB8AC3E}">
        <p14:creationId xmlns:p14="http://schemas.microsoft.com/office/powerpoint/2010/main" val="21091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70DDF60-14AB-46A5-A3E5-5E2F683DFCD1}"/>
              </a:ext>
            </a:extLst>
          </p:cNvPr>
          <p:cNvSpPr txBox="1"/>
          <p:nvPr/>
        </p:nvSpPr>
        <p:spPr>
          <a:xfrm>
            <a:off x="802522" y="1801865"/>
            <a:ext cx="4572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训练集和测试集划分</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66C6230-088D-4020-9648-48576B64564D}"/>
              </a:ext>
            </a:extLst>
          </p:cNvPr>
          <p:cNvPicPr>
            <a:picLocks noChangeAspect="1"/>
          </p:cNvPicPr>
          <p:nvPr/>
        </p:nvPicPr>
        <p:blipFill>
          <a:blip r:embed="rId4"/>
          <a:stretch>
            <a:fillRect/>
          </a:stretch>
        </p:blipFill>
        <p:spPr>
          <a:xfrm>
            <a:off x="323528" y="3072572"/>
            <a:ext cx="4776204" cy="2008987"/>
          </a:xfrm>
          <a:prstGeom prst="rect">
            <a:avLst/>
          </a:prstGeom>
        </p:spPr>
      </p:pic>
      <p:pic>
        <p:nvPicPr>
          <p:cNvPr id="11" name="图片 10">
            <a:extLst>
              <a:ext uri="{FF2B5EF4-FFF2-40B4-BE49-F238E27FC236}">
                <a16:creationId xmlns:a16="http://schemas.microsoft.com/office/drawing/2014/main" id="{E65162D3-926E-4CA2-ABC2-4B4A32A4F8AB}"/>
              </a:ext>
            </a:extLst>
          </p:cNvPr>
          <p:cNvPicPr>
            <a:picLocks noChangeAspect="1"/>
          </p:cNvPicPr>
          <p:nvPr/>
        </p:nvPicPr>
        <p:blipFill>
          <a:blip r:embed="rId5"/>
          <a:stretch>
            <a:fillRect/>
          </a:stretch>
        </p:blipFill>
        <p:spPr>
          <a:xfrm>
            <a:off x="5220072" y="2560286"/>
            <a:ext cx="3720455" cy="2643318"/>
          </a:xfrm>
          <a:prstGeom prst="rect">
            <a:avLst/>
          </a:prstGeom>
        </p:spPr>
      </p:pic>
      <p:sp>
        <p:nvSpPr>
          <p:cNvPr id="12" name="矩形 11">
            <a:extLst>
              <a:ext uri="{FF2B5EF4-FFF2-40B4-BE49-F238E27FC236}">
                <a16:creationId xmlns:a16="http://schemas.microsoft.com/office/drawing/2014/main" id="{77A51D6F-049E-4B17-AD11-5841AAB786F0}"/>
              </a:ext>
            </a:extLst>
          </p:cNvPr>
          <p:cNvSpPr/>
          <p:nvPr/>
        </p:nvSpPr>
        <p:spPr>
          <a:xfrm>
            <a:off x="1475656" y="2360322"/>
            <a:ext cx="1988852" cy="307777"/>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sz="1400" b="1" dirty="0"/>
              <a:t>训练集与测试集</a:t>
            </a:r>
          </a:p>
        </p:txBody>
      </p:sp>
      <p:sp>
        <p:nvSpPr>
          <p:cNvPr id="13" name="矩形 12">
            <a:extLst>
              <a:ext uri="{FF2B5EF4-FFF2-40B4-BE49-F238E27FC236}">
                <a16:creationId xmlns:a16="http://schemas.microsoft.com/office/drawing/2014/main" id="{13930418-2347-4CA5-B4AF-643FB9FCBE60}"/>
              </a:ext>
            </a:extLst>
          </p:cNvPr>
          <p:cNvSpPr/>
          <p:nvPr/>
        </p:nvSpPr>
        <p:spPr>
          <a:xfrm>
            <a:off x="6399572" y="2027035"/>
            <a:ext cx="1988852" cy="307777"/>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sz="1400" b="1" dirty="0"/>
              <a:t>输出结果</a:t>
            </a:r>
          </a:p>
        </p:txBody>
      </p:sp>
    </p:spTree>
    <p:extLst>
      <p:ext uri="{BB962C8B-B14F-4D97-AF65-F5344CB8AC3E}">
        <p14:creationId xmlns:p14="http://schemas.microsoft.com/office/powerpoint/2010/main" val="404667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0E14-F546-2B0A-F95A-3D2CAE235C0B}"/>
              </a:ext>
            </a:extLst>
          </p:cNvPr>
          <p:cNvSpPr txBox="1">
            <a:spLocks/>
          </p:cNvSpPr>
          <p:nvPr/>
        </p:nvSpPr>
        <p:spPr>
          <a:xfrm>
            <a:off x="428465" y="1008494"/>
            <a:ext cx="8715535" cy="484101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endParaRPr>
          </a:p>
        </p:txBody>
      </p:sp>
      <p:sp>
        <p:nvSpPr>
          <p:cNvPr id="7" name="文本框 6">
            <a:extLst>
              <a:ext uri="{FF2B5EF4-FFF2-40B4-BE49-F238E27FC236}">
                <a16:creationId xmlns:a16="http://schemas.microsoft.com/office/drawing/2014/main" id="{7EC2911B-EAC1-BCA4-F9AD-E30861DCCFD4}"/>
              </a:ext>
            </a:extLst>
          </p:cNvPr>
          <p:cNvSpPr txBox="1"/>
          <p:nvPr/>
        </p:nvSpPr>
        <p:spPr>
          <a:xfrm>
            <a:off x="214232" y="480353"/>
            <a:ext cx="813424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8A1425"/>
                </a:solidFill>
                <a:effectLst/>
                <a:uLnTx/>
                <a:uFillTx/>
                <a:latin typeface="微软雅黑" panose="020B0503020204020204" pitchFamily="34" charset="-122"/>
                <a:ea typeface="微软雅黑" panose="020B0503020204020204" pitchFamily="34" charset="-122"/>
                <a:cs typeface="+mn-cs"/>
              </a:rPr>
              <a:t>校训是什么？</a:t>
            </a:r>
            <a:endParaRPr kumimoji="0" lang="en-US" altLang="zh-CN" sz="3200" b="1" i="0" u="none" strike="noStrike" kern="1200" cap="none" spc="0" normalizeH="0" baseline="0" noProof="0" dirty="0">
              <a:ln>
                <a:noFill/>
              </a:ln>
              <a:solidFill>
                <a:srgbClr val="8A142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8A1425"/>
                </a:solidFill>
                <a:effectLst/>
                <a:uLnTx/>
                <a:uFillTx/>
                <a:latin typeface="微软雅黑" panose="020B0503020204020204" pitchFamily="34" charset="-122"/>
                <a:ea typeface="微软雅黑" panose="020B0503020204020204" pitchFamily="34" charset="-122"/>
                <a:cs typeface="+mn-cs"/>
              </a:rPr>
              <a:t>西南联大：刚毅坚卓 精神永驻</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hlinkClick r:id="rId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hlinkClick r:id="rId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hlinkClick r:id="rId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hlinkClick r:id="rId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hlinkClick r:id="rId4"/>
              </a:rPr>
              <a:t>https://tv.cctv.com/2014/10/30/VIDE1414633443593241.shtml</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0C6D89D-A36D-D379-1695-055EFE086F88}"/>
              </a:ext>
            </a:extLst>
          </p:cNvPr>
          <p:cNvPicPr>
            <a:picLocks noChangeAspect="1"/>
          </p:cNvPicPr>
          <p:nvPr/>
        </p:nvPicPr>
        <p:blipFill>
          <a:blip r:embed="rId5"/>
          <a:stretch>
            <a:fillRect/>
          </a:stretch>
        </p:blipFill>
        <p:spPr>
          <a:xfrm>
            <a:off x="367838" y="1793191"/>
            <a:ext cx="5532120" cy="3729735"/>
          </a:xfrm>
          <a:prstGeom prst="rect">
            <a:avLst/>
          </a:prstGeom>
        </p:spPr>
      </p:pic>
      <p:sp>
        <p:nvSpPr>
          <p:cNvPr id="6" name="文本框 5">
            <a:extLst>
              <a:ext uri="{FF2B5EF4-FFF2-40B4-BE49-F238E27FC236}">
                <a16:creationId xmlns:a16="http://schemas.microsoft.com/office/drawing/2014/main" id="{9E659900-0896-3F42-E152-4D31C825A150}"/>
              </a:ext>
            </a:extLst>
          </p:cNvPr>
          <p:cNvSpPr txBox="1"/>
          <p:nvPr/>
        </p:nvSpPr>
        <p:spPr>
          <a:xfrm>
            <a:off x="5987477" y="1147351"/>
            <a:ext cx="3156523" cy="427809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中国抗日战争开始后高校内迁设于昆明的一所综合性大学。</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1937</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月</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日，由国立北京大学、国立清华大学、私立南开大学在长沙组建成立的国立长沙临时大学在长沙开学（这一天也成为西南联大校庆日）。由于长沙连遭日机轰炸，</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1938</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月中旬，经中华民国教育部批准，长沙临时大学分三路西迁昆明。</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1938</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月，改称国立西南联合大学。西南联大前后共存在了</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年零</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r>
              <a:rPr kumimoji="0" lang="zh-CN" alt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个月，“内树学术自由之规模，外来民主堡垒之称号”，保存了抗战时期的重要科研力量，培养了一大批卓有成就的优秀人才，为中国和世界的发展进步作出了杰出贡献。</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786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70DDF60-14AB-46A5-A3E5-5E2F683DFCD1}"/>
              </a:ext>
            </a:extLst>
          </p:cNvPr>
          <p:cNvSpPr txBox="1"/>
          <p:nvPr/>
        </p:nvSpPr>
        <p:spPr>
          <a:xfrm>
            <a:off x="802522" y="1801865"/>
            <a:ext cx="4572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KNN</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算法实现：</a:t>
            </a:r>
          </a:p>
        </p:txBody>
      </p:sp>
      <p:pic>
        <p:nvPicPr>
          <p:cNvPr id="5" name="图片 4">
            <a:extLst>
              <a:ext uri="{FF2B5EF4-FFF2-40B4-BE49-F238E27FC236}">
                <a16:creationId xmlns:a16="http://schemas.microsoft.com/office/drawing/2014/main" id="{18F455C2-C784-4E16-B58F-B880E590B816}"/>
              </a:ext>
            </a:extLst>
          </p:cNvPr>
          <p:cNvPicPr>
            <a:picLocks noChangeAspect="1"/>
          </p:cNvPicPr>
          <p:nvPr/>
        </p:nvPicPr>
        <p:blipFill>
          <a:blip r:embed="rId4"/>
          <a:stretch>
            <a:fillRect/>
          </a:stretch>
        </p:blipFill>
        <p:spPr>
          <a:xfrm>
            <a:off x="971600" y="2238146"/>
            <a:ext cx="5285209" cy="3946567"/>
          </a:xfrm>
          <a:prstGeom prst="rect">
            <a:avLst/>
          </a:prstGeom>
        </p:spPr>
      </p:pic>
      <p:sp>
        <p:nvSpPr>
          <p:cNvPr id="14" name="矩形 13">
            <a:extLst>
              <a:ext uri="{FF2B5EF4-FFF2-40B4-BE49-F238E27FC236}">
                <a16:creationId xmlns:a16="http://schemas.microsoft.com/office/drawing/2014/main" id="{27051022-43B3-42FA-9781-99DA8DB8F66D}"/>
              </a:ext>
            </a:extLst>
          </p:cNvPr>
          <p:cNvSpPr/>
          <p:nvPr/>
        </p:nvSpPr>
        <p:spPr>
          <a:xfrm>
            <a:off x="6505958" y="3158041"/>
            <a:ext cx="1988852" cy="1384995"/>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Iris</a:t>
            </a:r>
            <a:r>
              <a:rPr lang="zh-CN" altLang="en-US" sz="1400" b="1" dirty="0">
                <a:latin typeface="Times New Roman" panose="02020603050405020304" pitchFamily="18" charset="0"/>
                <a:cs typeface="Times New Roman" panose="02020603050405020304" pitchFamily="18" charset="0"/>
              </a:rPr>
              <a:t>测试集真实结果</a:t>
            </a:r>
            <a:endParaRPr lang="en-US" altLang="zh-CN"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Iris</a:t>
            </a:r>
            <a:r>
              <a:rPr lang="zh-CN" altLang="en-US" sz="1400" b="1" dirty="0">
                <a:latin typeface="Times New Roman" panose="02020603050405020304" pitchFamily="18" charset="0"/>
                <a:cs typeface="Times New Roman" panose="02020603050405020304" pitchFamily="18" charset="0"/>
              </a:rPr>
              <a:t>测试集</a:t>
            </a:r>
            <a:r>
              <a:rPr lang="en-US" altLang="zh-CN" sz="1400" b="1" dirty="0">
                <a:latin typeface="Times New Roman" panose="02020603050405020304" pitchFamily="18" charset="0"/>
                <a:cs typeface="Times New Roman" panose="02020603050405020304" pitchFamily="18" charset="0"/>
              </a:rPr>
              <a:t>KNN</a:t>
            </a:r>
            <a:r>
              <a:rPr lang="zh-CN" altLang="en-US" sz="1400" b="1" dirty="0">
                <a:latin typeface="Times New Roman" panose="02020603050405020304" pitchFamily="18" charset="0"/>
                <a:cs typeface="Times New Roman" panose="02020603050405020304" pitchFamily="18" charset="0"/>
              </a:rPr>
              <a:t>算法预测结果</a:t>
            </a:r>
            <a:endParaRPr lang="en-US" altLang="zh-CN"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400" b="1" dirty="0">
                <a:latin typeface="Times New Roman" panose="02020603050405020304" pitchFamily="18" charset="0"/>
                <a:cs typeface="Times New Roman" panose="02020603050405020304" pitchFamily="18" charset="0"/>
              </a:rPr>
              <a:t>分类评估</a:t>
            </a:r>
            <a:endParaRPr lang="en-US" altLang="zh-CN"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400" b="1" dirty="0">
                <a:latin typeface="Times New Roman" panose="02020603050405020304" pitchFamily="18" charset="0"/>
                <a:cs typeface="Times New Roman" panose="02020603050405020304" pitchFamily="18" charset="0"/>
              </a:rPr>
              <a:t>准确率</a:t>
            </a:r>
            <a:r>
              <a:rPr lang="en-US" altLang="zh-CN" sz="1400" b="1" dirty="0">
                <a:latin typeface="Times New Roman" panose="02020603050405020304" pitchFamily="18" charset="0"/>
                <a:cs typeface="Times New Roman" panose="02020603050405020304" pitchFamily="18" charset="0"/>
              </a:rPr>
              <a:t>Accuracy</a:t>
            </a:r>
            <a:r>
              <a:rPr lang="zh-CN" altLang="en-US" sz="1400" b="1" dirty="0">
                <a:latin typeface="Times New Roman" panose="02020603050405020304" pitchFamily="18" charset="0"/>
                <a:cs typeface="Times New Roman" panose="02020603050405020304" pitchFamily="18" charset="0"/>
              </a:rPr>
              <a:t>：</a:t>
            </a:r>
            <a:r>
              <a:rPr lang="en-US" altLang="zh-CN" sz="1400" b="1" dirty="0">
                <a:latin typeface="Times New Roman" panose="02020603050405020304" pitchFamily="18" charset="0"/>
                <a:cs typeface="Times New Roman" panose="02020603050405020304" pitchFamily="18" charset="0"/>
              </a:rPr>
              <a:t>97.4%</a:t>
            </a:r>
          </a:p>
        </p:txBody>
      </p:sp>
    </p:spTree>
    <p:extLst>
      <p:ext uri="{BB962C8B-B14F-4D97-AF65-F5344CB8AC3E}">
        <p14:creationId xmlns:p14="http://schemas.microsoft.com/office/powerpoint/2010/main" val="517865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二、使用</a:t>
            </a:r>
            <a:r>
              <a:rPr lang="en-US" altLang="zh-CN" sz="3200" dirty="0" err="1">
                <a:solidFill>
                  <a:srgbClr val="8A1425"/>
                </a:solidFill>
                <a:latin typeface="微软雅黑" panose="020B0503020204020204" pitchFamily="34" charset="-122"/>
                <a:ea typeface="微软雅黑" panose="020B0503020204020204" pitchFamily="34" charset="-122"/>
              </a:rPr>
              <a:t>Scikit</a:t>
            </a:r>
            <a:r>
              <a:rPr lang="en-US" altLang="zh-CN" sz="3200" dirty="0">
                <a:solidFill>
                  <a:srgbClr val="8A1425"/>
                </a:solidFill>
                <a:latin typeface="微软雅黑" panose="020B0503020204020204" pitchFamily="34" charset="-122"/>
                <a:ea typeface="微软雅黑" panose="020B0503020204020204" pitchFamily="34" charset="-122"/>
              </a:rPr>
              <a:t>-Learn</a:t>
            </a:r>
            <a:r>
              <a:rPr lang="zh-CN" altLang="en-US" sz="3200" dirty="0">
                <a:solidFill>
                  <a:srgbClr val="8A1425"/>
                </a:solidFill>
                <a:latin typeface="微软雅黑" panose="020B0503020204020204" pitchFamily="34" charset="-122"/>
                <a:ea typeface="微软雅黑" panose="020B0503020204020204" pitchFamily="34" charset="-122"/>
              </a:rPr>
              <a:t>进行数据挖掘</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p:cNvSpPr>
            <a:spLocks noGrp="1"/>
          </p:cNvSpPr>
          <p:nvPr>
            <p:ph idx="1"/>
          </p:nvPr>
        </p:nvSpPr>
        <p:spPr>
          <a:xfrm>
            <a:off x="611560" y="1412776"/>
            <a:ext cx="4968552" cy="4525963"/>
          </a:xfrm>
        </p:spPr>
        <p:txBody>
          <a:bodyPr>
            <a:normAutofit/>
          </a:bodyPr>
          <a:lstStyle/>
          <a:p>
            <a:pPr marL="0" indent="0">
              <a:lnSpc>
                <a:spcPct val="80000"/>
              </a:lnSpc>
              <a:spcBef>
                <a:spcPts val="600"/>
              </a:spcBef>
              <a:buSzPct val="75000"/>
              <a:buNone/>
            </a:pPr>
            <a:r>
              <a:rPr lang="en-US" altLang="zh-CN" sz="2400" b="1" dirty="0">
                <a:latin typeface="Times New Roman" panose="02020603050405020304" pitchFamily="18" charset="0"/>
                <a:cs typeface="Times New Roman" panose="02020603050405020304" pitchFamily="18" charset="0"/>
              </a:rPr>
              <a:t>3. Scikit-Learn</a:t>
            </a:r>
            <a:r>
              <a:rPr lang="zh-CN" altLang="en-US" sz="2400" b="1" dirty="0">
                <a:latin typeface="Times New Roman" panose="02020603050405020304" pitchFamily="18" charset="0"/>
                <a:cs typeface="Times New Roman" panose="02020603050405020304" pitchFamily="18" charset="0"/>
              </a:rPr>
              <a:t>进行数据挖掘</a:t>
            </a:r>
            <a:endParaRPr lang="en-US" altLang="zh-CN" sz="2400" b="1" dirty="0">
              <a:latin typeface="Times New Roman" panose="02020603050405020304" pitchFamily="18" charset="0"/>
              <a:cs typeface="Times New Roman" panose="02020603050405020304" pitchFamily="18" charset="0"/>
            </a:endParaRPr>
          </a:p>
          <a:p>
            <a:pPr marL="0" indent="0">
              <a:spcBef>
                <a:spcPts val="600"/>
              </a:spcBef>
              <a:buSzPct val="75000"/>
              <a:buNone/>
            </a:pPr>
            <a:endParaRPr lang="zh-CN" altLang="en-US" sz="22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70DDF60-14AB-46A5-A3E5-5E2F683DFCD1}"/>
              </a:ext>
            </a:extLst>
          </p:cNvPr>
          <p:cNvSpPr txBox="1"/>
          <p:nvPr/>
        </p:nvSpPr>
        <p:spPr>
          <a:xfrm>
            <a:off x="802522" y="1801865"/>
            <a:ext cx="4572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多种分类算法比较：</a:t>
            </a:r>
          </a:p>
        </p:txBody>
      </p:sp>
      <p:pic>
        <p:nvPicPr>
          <p:cNvPr id="8" name="图片 7">
            <a:extLst>
              <a:ext uri="{FF2B5EF4-FFF2-40B4-BE49-F238E27FC236}">
                <a16:creationId xmlns:a16="http://schemas.microsoft.com/office/drawing/2014/main" id="{82C7A872-EE5E-4852-A691-DDCEA6792EAC}"/>
              </a:ext>
            </a:extLst>
          </p:cNvPr>
          <p:cNvPicPr>
            <a:picLocks noChangeAspect="1"/>
          </p:cNvPicPr>
          <p:nvPr/>
        </p:nvPicPr>
        <p:blipFill>
          <a:blip r:embed="rId4"/>
          <a:stretch>
            <a:fillRect/>
          </a:stretch>
        </p:blipFill>
        <p:spPr>
          <a:xfrm>
            <a:off x="75004" y="2430180"/>
            <a:ext cx="6527420" cy="3767542"/>
          </a:xfrm>
          <a:prstGeom prst="rect">
            <a:avLst/>
          </a:prstGeom>
        </p:spPr>
      </p:pic>
      <p:sp>
        <p:nvSpPr>
          <p:cNvPr id="11" name="矩形 10">
            <a:extLst>
              <a:ext uri="{FF2B5EF4-FFF2-40B4-BE49-F238E27FC236}">
                <a16:creationId xmlns:a16="http://schemas.microsoft.com/office/drawing/2014/main" id="{A721F635-5ECE-4388-8488-D524CF3BE569}"/>
              </a:ext>
            </a:extLst>
          </p:cNvPr>
          <p:cNvSpPr/>
          <p:nvPr/>
        </p:nvSpPr>
        <p:spPr>
          <a:xfrm>
            <a:off x="5697558" y="1504541"/>
            <a:ext cx="2679297" cy="738664"/>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400" b="1" dirty="0">
                <a:latin typeface="Times New Roman" panose="02020603050405020304" pitchFamily="18" charset="0"/>
                <a:cs typeface="Times New Roman" panose="02020603050405020304" pitchFamily="18" charset="0"/>
              </a:rPr>
              <a:t>用多种内置算法对以上数据进行了训练和测试，并输出它们的</a:t>
            </a:r>
            <a:r>
              <a:rPr lang="en-US" altLang="zh-CN" sz="1400" b="1" dirty="0">
                <a:latin typeface="Times New Roman" panose="02020603050405020304" pitchFamily="18" charset="0"/>
                <a:cs typeface="Times New Roman" panose="02020603050405020304" pitchFamily="18" charset="0"/>
              </a:rPr>
              <a:t>Accuracy</a:t>
            </a:r>
            <a:r>
              <a:rPr lang="zh-CN" altLang="en-US" sz="1400" b="1" dirty="0">
                <a:latin typeface="Times New Roman" panose="02020603050405020304" pitchFamily="18" charset="0"/>
                <a:cs typeface="Times New Roman" panose="02020603050405020304" pitchFamily="18" charset="0"/>
              </a:rPr>
              <a:t>指标。</a:t>
            </a:r>
            <a:endParaRPr lang="en-US" altLang="zh-CN" sz="1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948F2EF-DFF7-40A5-913F-A6384693A762}"/>
              </a:ext>
            </a:extLst>
          </p:cNvPr>
          <p:cNvPicPr>
            <a:picLocks noChangeAspect="1"/>
          </p:cNvPicPr>
          <p:nvPr/>
        </p:nvPicPr>
        <p:blipFill>
          <a:blip r:embed="rId5"/>
          <a:stretch>
            <a:fillRect/>
          </a:stretch>
        </p:blipFill>
        <p:spPr>
          <a:xfrm>
            <a:off x="6602424" y="2708920"/>
            <a:ext cx="2419871" cy="3375084"/>
          </a:xfrm>
          <a:prstGeom prst="rect">
            <a:avLst/>
          </a:prstGeom>
        </p:spPr>
      </p:pic>
    </p:spTree>
    <p:extLst>
      <p:ext uri="{BB962C8B-B14F-4D97-AF65-F5344CB8AC3E}">
        <p14:creationId xmlns:p14="http://schemas.microsoft.com/office/powerpoint/2010/main" val="1347037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679D4A5-E79B-4081-B998-B24689414988}"/>
              </a:ext>
            </a:extLst>
          </p:cNvPr>
          <p:cNvSpPr>
            <a:spLocks noGrp="1"/>
          </p:cNvSpPr>
          <p:nvPr>
            <p:ph type="title"/>
          </p:nvPr>
        </p:nvSpPr>
        <p:spPr/>
        <p:txBody>
          <a:bodyPr/>
          <a:lstStyle/>
          <a:p>
            <a:endParaRPr lang="zh-CN" altLang="en-US"/>
          </a:p>
        </p:txBody>
      </p:sp>
      <p:sp>
        <p:nvSpPr>
          <p:cNvPr id="12" name="内容占位符 11">
            <a:extLst>
              <a:ext uri="{FF2B5EF4-FFF2-40B4-BE49-F238E27FC236}">
                <a16:creationId xmlns:a16="http://schemas.microsoft.com/office/drawing/2014/main" id="{13793D4F-FC46-4A0B-8F63-26C3F192F149}"/>
              </a:ext>
            </a:extLst>
          </p:cNvPr>
          <p:cNvSpPr>
            <a:spLocks noGrp="1"/>
          </p:cNvSpPr>
          <p:nvPr>
            <p:ph idx="1"/>
          </p:nvPr>
        </p:nvSpPr>
        <p:spPr/>
        <p:txBody>
          <a:bodyPr/>
          <a:lstStyle/>
          <a:p>
            <a:endParaRPr lang="zh-CN" altLang="en-US"/>
          </a:p>
        </p:txBody>
      </p:sp>
      <p:grpSp>
        <p:nvGrpSpPr>
          <p:cNvPr id="13" name="组合 12">
            <a:extLst>
              <a:ext uri="{FF2B5EF4-FFF2-40B4-BE49-F238E27FC236}">
                <a16:creationId xmlns:a16="http://schemas.microsoft.com/office/drawing/2014/main" id="{0D1074F7-7985-4479-8806-1B70916D1935}"/>
              </a:ext>
            </a:extLst>
          </p:cNvPr>
          <p:cNvGrpSpPr/>
          <p:nvPr/>
        </p:nvGrpSpPr>
        <p:grpSpPr>
          <a:xfrm>
            <a:off x="2512070" y="2780547"/>
            <a:ext cx="3991621" cy="2016605"/>
            <a:chOff x="1548458" y="1735524"/>
            <a:chExt cx="3991621" cy="2016605"/>
          </a:xfrm>
        </p:grpSpPr>
        <p:sp>
          <p:nvSpPr>
            <p:cNvPr id="14" name="矩形 13">
              <a:extLst>
                <a:ext uri="{FF2B5EF4-FFF2-40B4-BE49-F238E27FC236}">
                  <a16:creationId xmlns:a16="http://schemas.microsoft.com/office/drawing/2014/main" id="{103DF72D-898A-4006-AF76-08C1EC452260}"/>
                </a:ext>
              </a:extLst>
            </p:cNvPr>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FC421EF8-645A-4BDE-AC73-64D86FEBB6FD}"/>
                </a:ext>
              </a:extLst>
            </p:cNvPr>
            <p:cNvGrpSpPr/>
            <p:nvPr/>
          </p:nvGrpSpPr>
          <p:grpSpPr>
            <a:xfrm>
              <a:off x="1548458" y="1735524"/>
              <a:ext cx="1309988" cy="1309988"/>
              <a:chOff x="1174574" y="1234009"/>
              <a:chExt cx="2239520" cy="2239520"/>
            </a:xfrm>
          </p:grpSpPr>
          <p:sp>
            <p:nvSpPr>
              <p:cNvPr id="16" name="椭圆 15">
                <a:extLst>
                  <a:ext uri="{FF2B5EF4-FFF2-40B4-BE49-F238E27FC236}">
                    <a16:creationId xmlns:a16="http://schemas.microsoft.com/office/drawing/2014/main" id="{A28FC252-EDC5-41E7-B8B2-BD1DE143FF88}"/>
                  </a:ext>
                </a:extLst>
              </p:cNvPr>
              <p:cNvSpPr/>
              <p:nvPr/>
            </p:nvSpPr>
            <p:spPr>
              <a:xfrm>
                <a:off x="1174574" y="1234009"/>
                <a:ext cx="2239520" cy="2239520"/>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8">
                <a:extLst>
                  <a:ext uri="{FF2B5EF4-FFF2-40B4-BE49-F238E27FC236}">
                    <a16:creationId xmlns:a16="http://schemas.microsoft.com/office/drawing/2014/main" id="{2104F0D2-B5F8-49CE-AF36-61B5EB57213C}"/>
                  </a:ext>
                </a:extLst>
              </p:cNvPr>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03</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18" name="文本框 17">
            <a:extLst>
              <a:ext uri="{FF2B5EF4-FFF2-40B4-BE49-F238E27FC236}">
                <a16:creationId xmlns:a16="http://schemas.microsoft.com/office/drawing/2014/main" id="{B1313D50-CEF5-407A-8FE7-89A4C6BCC7C0}"/>
              </a:ext>
            </a:extLst>
          </p:cNvPr>
          <p:cNvSpPr txBox="1"/>
          <p:nvPr/>
        </p:nvSpPr>
        <p:spPr>
          <a:xfrm>
            <a:off x="4635688" y="3080479"/>
            <a:ext cx="4688840" cy="707886"/>
          </a:xfrm>
          <a:prstGeom prst="rect">
            <a:avLst/>
          </a:prstGeom>
          <a:noFill/>
        </p:spPr>
        <p:txBody>
          <a:bodyPr wrap="square" rtlCol="0">
            <a:spAutoFit/>
          </a:bodyPr>
          <a:lstStyle/>
          <a:p>
            <a:r>
              <a:rPr lang="zh-CN" altLang="en-US" sz="4000" b="1" spc="300" dirty="0">
                <a:solidFill>
                  <a:schemeClr val="accent1"/>
                </a:solidFill>
                <a:latin typeface="黑体" panose="02010609060101010101" charset="-122"/>
                <a:ea typeface="黑体" panose="02010609060101010101" charset="-122"/>
              </a:rPr>
              <a:t>案例</a:t>
            </a:r>
          </a:p>
        </p:txBody>
      </p:sp>
    </p:spTree>
    <p:extLst>
      <p:ext uri="{BB962C8B-B14F-4D97-AF65-F5344CB8AC3E}">
        <p14:creationId xmlns:p14="http://schemas.microsoft.com/office/powerpoint/2010/main" val="2558953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323528" y="1487828"/>
            <a:ext cx="8351478" cy="1707863"/>
          </a:xfrm>
          <a:prstGeom prst="rect">
            <a:avLst/>
          </a:prstGeom>
          <a:noFill/>
        </p:spPr>
        <p:txBody>
          <a:bodyPr wrap="square" rtlCol="0" anchor="t">
            <a:spAutoFit/>
          </a:bodyPr>
          <a:lstStyle/>
          <a:p>
            <a:pPr>
              <a:lnSpc>
                <a:spcPct val="80000"/>
              </a:lnSpc>
              <a:spcBef>
                <a:spcPts val="600"/>
              </a:spcBef>
              <a:buSzPct val="75000"/>
            </a:pPr>
            <a:r>
              <a:rPr lang="en-US" altLang="zh-CN" sz="2200" b="1" dirty="0"/>
              <a:t>1. </a:t>
            </a:r>
            <a:r>
              <a:rPr lang="zh-CN" altLang="en-US" sz="2200" b="1" dirty="0"/>
              <a:t>案例：房地产区域价格分析</a:t>
            </a:r>
            <a:endParaRPr lang="en-US" altLang="zh-CN" sz="2200" b="1" dirty="0"/>
          </a:p>
          <a:p>
            <a:pPr marL="342831" indent="-342831">
              <a:spcBef>
                <a:spcPts val="600"/>
              </a:spcBef>
              <a:buSzPct val="75000"/>
              <a:buFont typeface="Wingdings" panose="05000000000000000000" pitchFamily="2" charset="2"/>
              <a:buChar char="l"/>
            </a:pPr>
            <a:r>
              <a:rPr lang="zh-CN" altLang="en-US" sz="2000" dirty="0"/>
              <a:t>通过抽样调查得到美国加利福利亚州的房屋价格数据（其部分数据如下表所示）。采集的字段包括房屋坐落区域经纬度、该区域的样本房屋使用年限中位数、样本房屋房间总数、样本房屋卧室总数、人口数量、样本户数、收入中位数、离海滩距离和样本房价中位数等。</a:t>
            </a:r>
          </a:p>
        </p:txBody>
      </p:sp>
      <p:graphicFrame>
        <p:nvGraphicFramePr>
          <p:cNvPr id="12" name="表格 11"/>
          <p:cNvGraphicFramePr>
            <a:graphicFrameLocks noGrp="1"/>
          </p:cNvGraphicFramePr>
          <p:nvPr>
            <p:extLst>
              <p:ext uri="{D42A27DB-BD31-4B8C-83A1-F6EECF244321}">
                <p14:modId xmlns:p14="http://schemas.microsoft.com/office/powerpoint/2010/main" val="3887176211"/>
              </p:ext>
            </p:extLst>
          </p:nvPr>
        </p:nvGraphicFramePr>
        <p:xfrm>
          <a:off x="611560" y="3573016"/>
          <a:ext cx="7968173" cy="1919905"/>
        </p:xfrm>
        <a:graphic>
          <a:graphicData uri="http://schemas.openxmlformats.org/drawingml/2006/table">
            <a:tbl>
              <a:tblPr firstRow="1" firstCol="1" bandRow="1">
                <a:tableStyleId>{5C22544A-7EE6-4342-B048-85BDC9FD1C3A}</a:tableStyleId>
              </a:tblPr>
              <a:tblGrid>
                <a:gridCol w="970364">
                  <a:extLst>
                    <a:ext uri="{9D8B030D-6E8A-4147-A177-3AD203B41FA5}">
                      <a16:colId xmlns:a16="http://schemas.microsoft.com/office/drawing/2014/main" val="3177947812"/>
                    </a:ext>
                  </a:extLst>
                </a:gridCol>
                <a:gridCol w="695361">
                  <a:extLst>
                    <a:ext uri="{9D8B030D-6E8A-4147-A177-3AD203B41FA5}">
                      <a16:colId xmlns:a16="http://schemas.microsoft.com/office/drawing/2014/main" val="346354542"/>
                    </a:ext>
                  </a:extLst>
                </a:gridCol>
                <a:gridCol w="940898">
                  <a:extLst>
                    <a:ext uri="{9D8B030D-6E8A-4147-A177-3AD203B41FA5}">
                      <a16:colId xmlns:a16="http://schemas.microsoft.com/office/drawing/2014/main" val="1910605967"/>
                    </a:ext>
                  </a:extLst>
                </a:gridCol>
                <a:gridCol w="669826">
                  <a:extLst>
                    <a:ext uri="{9D8B030D-6E8A-4147-A177-3AD203B41FA5}">
                      <a16:colId xmlns:a16="http://schemas.microsoft.com/office/drawing/2014/main" val="2909479766"/>
                    </a:ext>
                  </a:extLst>
                </a:gridCol>
                <a:gridCol w="939916">
                  <a:extLst>
                    <a:ext uri="{9D8B030D-6E8A-4147-A177-3AD203B41FA5}">
                      <a16:colId xmlns:a16="http://schemas.microsoft.com/office/drawing/2014/main" val="2703342504"/>
                    </a:ext>
                  </a:extLst>
                </a:gridCol>
                <a:gridCol w="628575">
                  <a:extLst>
                    <a:ext uri="{9D8B030D-6E8A-4147-A177-3AD203B41FA5}">
                      <a16:colId xmlns:a16="http://schemas.microsoft.com/office/drawing/2014/main" val="957654078"/>
                    </a:ext>
                  </a:extLst>
                </a:gridCol>
                <a:gridCol w="670808">
                  <a:extLst>
                    <a:ext uri="{9D8B030D-6E8A-4147-A177-3AD203B41FA5}">
                      <a16:colId xmlns:a16="http://schemas.microsoft.com/office/drawing/2014/main" val="2047869465"/>
                    </a:ext>
                  </a:extLst>
                </a:gridCol>
                <a:gridCol w="814201">
                  <a:extLst>
                    <a:ext uri="{9D8B030D-6E8A-4147-A177-3AD203B41FA5}">
                      <a16:colId xmlns:a16="http://schemas.microsoft.com/office/drawing/2014/main" val="1364245950"/>
                    </a:ext>
                  </a:extLst>
                </a:gridCol>
                <a:gridCol w="824023">
                  <a:extLst>
                    <a:ext uri="{9D8B030D-6E8A-4147-A177-3AD203B41FA5}">
                      <a16:colId xmlns:a16="http://schemas.microsoft.com/office/drawing/2014/main" val="314683613"/>
                    </a:ext>
                  </a:extLst>
                </a:gridCol>
                <a:gridCol w="814201">
                  <a:extLst>
                    <a:ext uri="{9D8B030D-6E8A-4147-A177-3AD203B41FA5}">
                      <a16:colId xmlns:a16="http://schemas.microsoft.com/office/drawing/2014/main" val="509961632"/>
                    </a:ext>
                  </a:extLst>
                </a:gridCol>
              </a:tblGrid>
              <a:tr h="719965">
                <a:tc>
                  <a:txBody>
                    <a:bodyPr/>
                    <a:lstStyle/>
                    <a:p>
                      <a:pPr indent="127000" algn="ctr" latinLnBrk="0">
                        <a:lnSpc>
                          <a:spcPct val="150000"/>
                        </a:lnSpc>
                        <a:spcAft>
                          <a:spcPts val="0"/>
                        </a:spcAft>
                      </a:pPr>
                      <a:r>
                        <a:rPr lang="en-US" sz="1000" b="0" kern="0">
                          <a:effectLst/>
                        </a:rPr>
                        <a:t>longitude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latitude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dirty="0">
                          <a:effectLst/>
                        </a:rPr>
                        <a:t>housing_</a:t>
                      </a:r>
                      <a:endParaRPr lang="zh-CN" sz="1200" b="0" kern="100" dirty="0">
                        <a:effectLst/>
                      </a:endParaRPr>
                    </a:p>
                    <a:p>
                      <a:pPr indent="127000" algn="ctr" latinLnBrk="0">
                        <a:lnSpc>
                          <a:spcPct val="150000"/>
                        </a:lnSpc>
                        <a:spcAft>
                          <a:spcPts val="0"/>
                        </a:spcAft>
                      </a:pPr>
                      <a:r>
                        <a:rPr lang="en-US" sz="1000" b="0" kern="0" dirty="0">
                          <a:effectLst/>
                        </a:rPr>
                        <a:t>median_</a:t>
                      </a:r>
                      <a:endParaRPr lang="zh-CN" sz="1200" b="0" kern="100" dirty="0">
                        <a:effectLst/>
                      </a:endParaRPr>
                    </a:p>
                    <a:p>
                      <a:pPr indent="127000" algn="ctr" latinLnBrk="0">
                        <a:lnSpc>
                          <a:spcPct val="150000"/>
                        </a:lnSpc>
                        <a:spcAft>
                          <a:spcPts val="0"/>
                        </a:spcAft>
                      </a:pPr>
                      <a:r>
                        <a:rPr lang="en-US" sz="1000" b="0" kern="0" dirty="0">
                          <a:effectLst/>
                        </a:rPr>
                        <a:t>age</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total_</a:t>
                      </a:r>
                      <a:endParaRPr lang="zh-CN" sz="1200" b="0" kern="100">
                        <a:effectLst/>
                      </a:endParaRPr>
                    </a:p>
                    <a:p>
                      <a:pPr indent="127000" algn="ctr" latinLnBrk="0">
                        <a:lnSpc>
                          <a:spcPct val="150000"/>
                        </a:lnSpc>
                        <a:spcAft>
                          <a:spcPts val="0"/>
                        </a:spcAft>
                      </a:pPr>
                      <a:r>
                        <a:rPr lang="en-US" sz="1000" b="0" kern="0">
                          <a:effectLst/>
                        </a:rPr>
                        <a:t>rooms</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total_</a:t>
                      </a:r>
                      <a:endParaRPr lang="zh-CN" sz="1200" b="0" kern="100">
                        <a:effectLst/>
                      </a:endParaRPr>
                    </a:p>
                    <a:p>
                      <a:pPr indent="127000" algn="ctr" latinLnBrk="0">
                        <a:lnSpc>
                          <a:spcPct val="150000"/>
                        </a:lnSpc>
                        <a:spcAft>
                          <a:spcPts val="0"/>
                        </a:spcAft>
                      </a:pPr>
                      <a:r>
                        <a:rPr lang="en-US" sz="1000" b="0" kern="0">
                          <a:effectLst/>
                        </a:rPr>
                        <a:t>bedrooms</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Popu</a:t>
                      </a:r>
                      <a:endParaRPr lang="zh-CN" sz="1200" b="0" kern="100">
                        <a:effectLst/>
                      </a:endParaRPr>
                    </a:p>
                    <a:p>
                      <a:pPr indent="127000" algn="ctr" latinLnBrk="0">
                        <a:lnSpc>
                          <a:spcPct val="150000"/>
                        </a:lnSpc>
                        <a:spcAft>
                          <a:spcPts val="0"/>
                        </a:spcAft>
                      </a:pPr>
                      <a:r>
                        <a:rPr lang="en-US" sz="1000" b="0" kern="0">
                          <a:effectLst/>
                        </a:rPr>
                        <a:t>lation</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House</a:t>
                      </a:r>
                      <a:endParaRPr lang="zh-CN" sz="1200" b="0" kern="100">
                        <a:effectLst/>
                      </a:endParaRPr>
                    </a:p>
                    <a:p>
                      <a:pPr indent="127000" algn="ctr" latinLnBrk="0">
                        <a:lnSpc>
                          <a:spcPct val="150000"/>
                        </a:lnSpc>
                        <a:spcAft>
                          <a:spcPts val="0"/>
                        </a:spcAft>
                      </a:pPr>
                      <a:r>
                        <a:rPr lang="en-US" sz="1000" b="0" kern="0">
                          <a:effectLst/>
                        </a:rPr>
                        <a:t>holds</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median_</a:t>
                      </a:r>
                      <a:endParaRPr lang="zh-CN" sz="1200" b="0" kern="100">
                        <a:effectLst/>
                      </a:endParaRPr>
                    </a:p>
                    <a:p>
                      <a:pPr indent="127000" algn="ctr" latinLnBrk="0">
                        <a:lnSpc>
                          <a:spcPct val="150000"/>
                        </a:lnSpc>
                        <a:spcAft>
                          <a:spcPts val="0"/>
                        </a:spcAft>
                      </a:pPr>
                      <a:r>
                        <a:rPr lang="en-US" sz="1000" b="0" kern="0">
                          <a:effectLst/>
                        </a:rPr>
                        <a:t>income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ocean_</a:t>
                      </a:r>
                      <a:endParaRPr lang="zh-CN" sz="1200" b="0" kern="100">
                        <a:effectLst/>
                      </a:endParaRPr>
                    </a:p>
                    <a:p>
                      <a:pPr indent="127000" algn="ctr" latinLnBrk="0">
                        <a:lnSpc>
                          <a:spcPct val="150000"/>
                        </a:lnSpc>
                        <a:spcAft>
                          <a:spcPts val="0"/>
                        </a:spcAft>
                      </a:pPr>
                      <a:r>
                        <a:rPr lang="en-US" sz="1000" b="0" kern="0">
                          <a:effectLst/>
                        </a:rPr>
                        <a:t>proximity</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median_</a:t>
                      </a:r>
                      <a:endParaRPr lang="zh-CN" sz="1200" b="0" kern="100">
                        <a:effectLst/>
                      </a:endParaRPr>
                    </a:p>
                    <a:p>
                      <a:pPr indent="127000" algn="ctr" latinLnBrk="0">
                        <a:lnSpc>
                          <a:spcPct val="150000"/>
                        </a:lnSpc>
                        <a:spcAft>
                          <a:spcPts val="0"/>
                        </a:spcAft>
                      </a:pPr>
                      <a:r>
                        <a:rPr lang="en-US" sz="1000" b="0" kern="0">
                          <a:effectLst/>
                        </a:rPr>
                        <a:t>house_</a:t>
                      </a:r>
                      <a:endParaRPr lang="zh-CN" sz="1200" b="0" kern="100">
                        <a:effectLst/>
                      </a:endParaRPr>
                    </a:p>
                    <a:p>
                      <a:pPr indent="127000" algn="ctr" latinLnBrk="0">
                        <a:lnSpc>
                          <a:spcPct val="150000"/>
                        </a:lnSpc>
                        <a:spcAft>
                          <a:spcPts val="0"/>
                        </a:spcAft>
                      </a:pPr>
                      <a:r>
                        <a:rPr lang="en-US" sz="1000" b="0" kern="0">
                          <a:effectLst/>
                        </a:rPr>
                        <a:t>value</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61109838"/>
                  </a:ext>
                </a:extLst>
              </a:tr>
              <a:tr h="239988">
                <a:tc>
                  <a:txBody>
                    <a:bodyPr/>
                    <a:lstStyle/>
                    <a:p>
                      <a:pPr indent="127000" algn="ctr" latinLnBrk="0">
                        <a:lnSpc>
                          <a:spcPct val="150000"/>
                        </a:lnSpc>
                        <a:spcAft>
                          <a:spcPts val="0"/>
                        </a:spcAft>
                      </a:pPr>
                      <a:r>
                        <a:rPr lang="en-US" sz="1000" b="0" kern="0">
                          <a:effectLst/>
                        </a:rPr>
                        <a:t>-122.23</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37.88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41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880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129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322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126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8.3252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800" b="0" kern="0">
                          <a:effectLst/>
                        </a:rPr>
                        <a:t>NEAR BAY</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452600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595580114"/>
                  </a:ext>
                </a:extLst>
              </a:tr>
              <a:tr h="239988">
                <a:tc>
                  <a:txBody>
                    <a:bodyPr/>
                    <a:lstStyle/>
                    <a:p>
                      <a:pPr indent="127000" algn="ctr" latinLnBrk="0">
                        <a:lnSpc>
                          <a:spcPct val="150000"/>
                        </a:lnSpc>
                        <a:spcAft>
                          <a:spcPts val="0"/>
                        </a:spcAft>
                      </a:pPr>
                      <a:r>
                        <a:rPr lang="en-US" sz="1000" b="0" kern="0">
                          <a:effectLst/>
                        </a:rPr>
                        <a:t>-122.22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37.86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21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7099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1106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2401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1138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8.3014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800" b="0" kern="0">
                          <a:effectLst/>
                        </a:rPr>
                        <a:t>NEAR BAY</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358500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352516409"/>
                  </a:ext>
                </a:extLst>
              </a:tr>
              <a:tr h="239988">
                <a:tc>
                  <a:txBody>
                    <a:bodyPr/>
                    <a:lstStyle/>
                    <a:p>
                      <a:pPr indent="127000" algn="ctr" latinLnBrk="0">
                        <a:lnSpc>
                          <a:spcPct val="150000"/>
                        </a:lnSpc>
                        <a:spcAft>
                          <a:spcPts val="0"/>
                        </a:spcAft>
                      </a:pPr>
                      <a:r>
                        <a:rPr lang="en-US" sz="1000" b="0" kern="0">
                          <a:effectLst/>
                        </a:rPr>
                        <a:t>-122.24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37.85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52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1467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190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496</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177</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7.2574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800" b="0" kern="0">
                          <a:effectLst/>
                        </a:rPr>
                        <a:t>NEAR BAY</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352100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33830315"/>
                  </a:ext>
                </a:extLst>
              </a:tr>
              <a:tr h="239988">
                <a:tc>
                  <a:txBody>
                    <a:bodyPr/>
                    <a:lstStyle/>
                    <a:p>
                      <a:pPr indent="127000" algn="ctr" latinLnBrk="0">
                        <a:lnSpc>
                          <a:spcPct val="150000"/>
                        </a:lnSpc>
                        <a:spcAft>
                          <a:spcPts val="0"/>
                        </a:spcAft>
                      </a:pPr>
                      <a:r>
                        <a:rPr lang="en-US" sz="1000" b="0" kern="0">
                          <a:effectLst/>
                        </a:rPr>
                        <a:t>-122.25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37.85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52</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1274</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235</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558</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219</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5.6431</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800" b="0" kern="0">
                          <a:effectLst/>
                        </a:rPr>
                        <a:t>NEAR BAY</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127000" algn="ctr" latinLnBrk="0">
                        <a:lnSpc>
                          <a:spcPct val="150000"/>
                        </a:lnSpc>
                        <a:spcAft>
                          <a:spcPts val="0"/>
                        </a:spcAft>
                      </a:pPr>
                      <a:r>
                        <a:rPr lang="en-US" sz="1000" b="0" kern="0">
                          <a:effectLst/>
                        </a:rPr>
                        <a:t>341300</a:t>
                      </a:r>
                      <a:endParaRPr lang="zh-CN"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49254797"/>
                  </a:ext>
                </a:extLst>
              </a:tr>
              <a:tr h="239988">
                <a:tc gridSpan="10">
                  <a:txBody>
                    <a:bodyPr/>
                    <a:lstStyle/>
                    <a:p>
                      <a:pPr indent="127000" algn="ctr" latinLnBrk="0">
                        <a:lnSpc>
                          <a:spcPct val="150000"/>
                        </a:lnSpc>
                        <a:spcAft>
                          <a:spcPts val="0"/>
                        </a:spcAft>
                      </a:pPr>
                      <a:r>
                        <a:rPr lang="en-US" sz="1000" b="0" kern="100" dirty="0">
                          <a:effectLst/>
                        </a:rPr>
                        <a:t>……</a:t>
                      </a:r>
                      <a:endParaRPr lang="zh-CN" sz="12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59939769"/>
                  </a:ext>
                </a:extLst>
              </a:tr>
            </a:tbl>
          </a:graphicData>
        </a:graphic>
      </p:graphicFrame>
    </p:spTree>
    <p:extLst>
      <p:ext uri="{BB962C8B-B14F-4D97-AF65-F5344CB8AC3E}">
        <p14:creationId xmlns:p14="http://schemas.microsoft.com/office/powerpoint/2010/main" val="420967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a:lnSpc>
                <a:spcPct val="80000"/>
              </a:lnSpc>
              <a:spcBef>
                <a:spcPts val="600"/>
              </a:spcBef>
              <a:buSzPct val="75000"/>
            </a:pPr>
            <a:r>
              <a:rPr lang="en-US" altLang="zh-CN" sz="2200" b="1" dirty="0"/>
              <a:t>1. </a:t>
            </a:r>
            <a:r>
              <a:rPr lang="zh-CN" altLang="en-US" sz="2200" b="1" dirty="0"/>
              <a:t>案例：房地产区域价格分析</a:t>
            </a:r>
            <a:endParaRPr lang="en-US" altLang="zh-CN" sz="2200" b="1" dirty="0"/>
          </a:p>
          <a:p>
            <a:pPr>
              <a:spcBef>
                <a:spcPts val="600"/>
              </a:spcBef>
              <a:buSzPct val="75000"/>
            </a:pPr>
            <a:endParaRPr lang="en-US" altLang="zh-CN" sz="2000" b="1" dirty="0">
              <a:latin typeface="Times New Roman" panose="02020603050405020304" pitchFamily="18" charset="0"/>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360257" y="1685420"/>
            <a:ext cx="8351478" cy="707763"/>
          </a:xfrm>
          <a:prstGeom prst="rect">
            <a:avLst/>
          </a:prstGeom>
          <a:noFill/>
        </p:spPr>
        <p:txBody>
          <a:bodyPr wrap="square" rtlCol="0" anchor="t">
            <a:spAutoFit/>
          </a:bodyPr>
          <a:lstStyle/>
          <a:p>
            <a:pPr>
              <a:spcBef>
                <a:spcPts val="600"/>
              </a:spcBef>
              <a:buSzPct val="75000"/>
            </a:pPr>
            <a:r>
              <a:rPr lang="zh-CN" altLang="en-US" sz="2000" dirty="0">
                <a:latin typeface="Times New Roman" panose="02020603050405020304" pitchFamily="18" charset="0"/>
                <a:cs typeface="Times New Roman" panose="02020603050405020304" pitchFamily="18" charset="0"/>
              </a:rPr>
              <a:t>本案例的任务是使用</a:t>
            </a:r>
            <a:r>
              <a:rPr lang="en-US" altLang="zh-CN" sz="2000" dirty="0">
                <a:latin typeface="Times New Roman" panose="02020603050405020304" pitchFamily="18" charset="0"/>
                <a:cs typeface="Times New Roman" panose="02020603050405020304" pitchFamily="18" charset="0"/>
              </a:rPr>
              <a:t>Python</a:t>
            </a:r>
            <a:r>
              <a:rPr lang="zh-CN" altLang="en-US" sz="2000" dirty="0">
                <a:latin typeface="Times New Roman" panose="02020603050405020304" pitchFamily="18" charset="0"/>
                <a:cs typeface="Times New Roman" panose="02020603050405020304" pitchFamily="18" charset="0"/>
              </a:rPr>
              <a:t>数据挖掘工具实现一个能以前</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列数据为输入，以</a:t>
            </a:r>
            <a:r>
              <a:rPr lang="en-US" altLang="zh-CN" sz="2000" dirty="0" err="1">
                <a:latin typeface="Times New Roman" panose="02020603050405020304" pitchFamily="18" charset="0"/>
                <a:cs typeface="Times New Roman" panose="02020603050405020304" pitchFamily="18" charset="0"/>
              </a:rPr>
              <a:t>median_house_value</a:t>
            </a:r>
            <a:r>
              <a:rPr lang="zh-CN" altLang="en-US" sz="2000" dirty="0">
                <a:latin typeface="Times New Roman" panose="02020603050405020304" pitchFamily="18" charset="0"/>
                <a:cs typeface="Times New Roman" panose="02020603050405020304" pitchFamily="18" charset="0"/>
              </a:rPr>
              <a:t>为预测目标输出的模型。</a:t>
            </a:r>
          </a:p>
        </p:txBody>
      </p:sp>
      <p:pic>
        <p:nvPicPr>
          <p:cNvPr id="4" name="图片 3">
            <a:extLst>
              <a:ext uri="{FF2B5EF4-FFF2-40B4-BE49-F238E27FC236}">
                <a16:creationId xmlns:a16="http://schemas.microsoft.com/office/drawing/2014/main" id="{7A8BF9CA-4D44-41DC-9BCC-82895455C784}"/>
              </a:ext>
            </a:extLst>
          </p:cNvPr>
          <p:cNvPicPr>
            <a:picLocks noChangeAspect="1"/>
          </p:cNvPicPr>
          <p:nvPr/>
        </p:nvPicPr>
        <p:blipFill>
          <a:blip r:embed="rId3"/>
          <a:stretch>
            <a:fillRect/>
          </a:stretch>
        </p:blipFill>
        <p:spPr>
          <a:xfrm>
            <a:off x="293030" y="2557095"/>
            <a:ext cx="4350978" cy="3392185"/>
          </a:xfrm>
          <a:prstGeom prst="rect">
            <a:avLst/>
          </a:prstGeom>
        </p:spPr>
      </p:pic>
      <p:pic>
        <p:nvPicPr>
          <p:cNvPr id="12" name="图片 11">
            <a:extLst>
              <a:ext uri="{FF2B5EF4-FFF2-40B4-BE49-F238E27FC236}">
                <a16:creationId xmlns:a16="http://schemas.microsoft.com/office/drawing/2014/main" id="{0665F775-1972-45D0-8B3F-0732BD4FC558}"/>
              </a:ext>
            </a:extLst>
          </p:cNvPr>
          <p:cNvPicPr>
            <a:picLocks noChangeAspect="1"/>
          </p:cNvPicPr>
          <p:nvPr/>
        </p:nvPicPr>
        <p:blipFill>
          <a:blip r:embed="rId4"/>
          <a:stretch>
            <a:fillRect/>
          </a:stretch>
        </p:blipFill>
        <p:spPr>
          <a:xfrm>
            <a:off x="4615050" y="2514621"/>
            <a:ext cx="4493454" cy="3362651"/>
          </a:xfrm>
          <a:prstGeom prst="rect">
            <a:avLst/>
          </a:prstGeom>
        </p:spPr>
      </p:pic>
    </p:spTree>
    <p:extLst>
      <p:ext uri="{BB962C8B-B14F-4D97-AF65-F5344CB8AC3E}">
        <p14:creationId xmlns:p14="http://schemas.microsoft.com/office/powerpoint/2010/main" val="66441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a:lnSpc>
                <a:spcPct val="80000"/>
              </a:lnSpc>
              <a:spcBef>
                <a:spcPts val="600"/>
              </a:spcBef>
              <a:buSzPct val="75000"/>
            </a:pPr>
            <a:r>
              <a:rPr lang="en-US" altLang="zh-CN" sz="2200" b="1" dirty="0"/>
              <a:t>1. </a:t>
            </a:r>
            <a:r>
              <a:rPr lang="zh-CN" altLang="en-US" sz="2200" b="1" dirty="0"/>
              <a:t>案例：房地产区域价格分析</a:t>
            </a:r>
            <a:endParaRPr lang="en-US" altLang="zh-CN" sz="2200" b="1" dirty="0"/>
          </a:p>
          <a:p>
            <a:pPr>
              <a:spcBef>
                <a:spcPts val="600"/>
              </a:spcBef>
              <a:buSzPct val="75000"/>
            </a:pPr>
            <a:endParaRPr lang="en-US" altLang="zh-CN" sz="2000" b="1" dirty="0">
              <a:latin typeface="Times New Roman" panose="02020603050405020304" pitchFamily="18" charset="0"/>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1"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324265" y="1701108"/>
            <a:ext cx="8351478" cy="784694"/>
          </a:xfrm>
          <a:prstGeom prst="rect">
            <a:avLst/>
          </a:prstGeom>
          <a:noFill/>
        </p:spPr>
        <p:txBody>
          <a:bodyPr wrap="square" rtlCol="0" anchor="t">
            <a:spAutoFit/>
          </a:bodyPr>
          <a:lstStyle/>
          <a:p>
            <a:pPr marL="342831" indent="-342831">
              <a:spcBef>
                <a:spcPts val="600"/>
              </a:spcBef>
              <a:buSzPct val="75000"/>
              <a:buFont typeface="Wingdings" panose="05000000000000000000" pitchFamily="2" charset="2"/>
              <a:buChar char="l"/>
            </a:pPr>
            <a:r>
              <a:rPr lang="zh-CN" altLang="en-US" sz="2000" dirty="0"/>
              <a:t>输出结果：</a:t>
            </a:r>
            <a:endParaRPr lang="en-US" altLang="zh-CN" sz="2000" dirty="0"/>
          </a:p>
          <a:p>
            <a:pPr marL="342831" indent="-342831">
              <a:spcBef>
                <a:spcPts val="600"/>
              </a:spcBef>
              <a:buSzPct val="75000"/>
              <a:buFont typeface="Wingdings" panose="05000000000000000000" pitchFamily="2" charset="2"/>
              <a:buChar char="l"/>
            </a:pPr>
            <a:endParaRPr lang="zh-CN" altLang="en-US" sz="2000" dirty="0"/>
          </a:p>
        </p:txBody>
      </p:sp>
      <p:graphicFrame>
        <p:nvGraphicFramePr>
          <p:cNvPr id="25" name="对象 24"/>
          <p:cNvGraphicFramePr>
            <a:graphicFrameLocks noChangeAspect="1"/>
          </p:cNvGraphicFramePr>
          <p:nvPr>
            <p:extLst>
              <p:ext uri="{D42A27DB-BD31-4B8C-83A1-F6EECF244321}">
                <p14:modId xmlns:p14="http://schemas.microsoft.com/office/powerpoint/2010/main" val="2807776840"/>
              </p:ext>
            </p:extLst>
          </p:nvPr>
        </p:nvGraphicFramePr>
        <p:xfrm>
          <a:off x="367638" y="2205077"/>
          <a:ext cx="3787514" cy="3668833"/>
        </p:xfrm>
        <a:graphic>
          <a:graphicData uri="http://schemas.openxmlformats.org/presentationml/2006/ole">
            <mc:AlternateContent xmlns:mc="http://schemas.openxmlformats.org/markup-compatibility/2006">
              <mc:Choice xmlns:v="urn:schemas-microsoft-com:vml" Requires="v">
                <p:oleObj r:id="rId3" imgW="5269680" imgH="5104440" progId="">
                  <p:embed/>
                </p:oleObj>
              </mc:Choice>
              <mc:Fallback>
                <p:oleObj r:id="rId3" imgW="5269680" imgH="5104440" progId="">
                  <p:embed/>
                  <p:pic>
                    <p:nvPicPr>
                      <p:cNvPr id="2" name="对象 1"/>
                      <p:cNvPicPr/>
                      <p:nvPr/>
                    </p:nvPicPr>
                    <p:blipFill>
                      <a:blip r:embed="rId4"/>
                      <a:stretch>
                        <a:fillRect/>
                      </a:stretch>
                    </p:blipFill>
                    <p:spPr>
                      <a:xfrm>
                        <a:off x="367638" y="2205077"/>
                        <a:ext cx="3787514" cy="366883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954603978"/>
              </p:ext>
            </p:extLst>
          </p:nvPr>
        </p:nvGraphicFramePr>
        <p:xfrm>
          <a:off x="4346332" y="2205077"/>
          <a:ext cx="3753345" cy="3684123"/>
        </p:xfrm>
        <a:graphic>
          <a:graphicData uri="http://schemas.openxmlformats.org/presentationml/2006/ole">
            <mc:AlternateContent xmlns:mc="http://schemas.openxmlformats.org/markup-compatibility/2006">
              <mc:Choice xmlns:v="urn:schemas-microsoft-com:vml" Requires="v">
                <p:oleObj r:id="rId5" imgW="6171120" imgH="6044400" progId="">
                  <p:embed/>
                </p:oleObj>
              </mc:Choice>
              <mc:Fallback>
                <p:oleObj r:id="rId5" imgW="6171120" imgH="6044400" progId="">
                  <p:embed/>
                  <p:pic>
                    <p:nvPicPr>
                      <p:cNvPr id="3" name="对象 2"/>
                      <p:cNvPicPr/>
                      <p:nvPr/>
                    </p:nvPicPr>
                    <p:blipFill>
                      <a:blip r:embed="rId6"/>
                      <a:stretch>
                        <a:fillRect/>
                      </a:stretch>
                    </p:blipFill>
                    <p:spPr>
                      <a:xfrm>
                        <a:off x="4346332" y="2205077"/>
                        <a:ext cx="3753345" cy="3684123"/>
                      </a:xfrm>
                      <a:prstGeom prst="rect">
                        <a:avLst/>
                      </a:prstGeom>
                    </p:spPr>
                  </p:pic>
                </p:oleObj>
              </mc:Fallback>
            </mc:AlternateContent>
          </a:graphicData>
        </a:graphic>
      </p:graphicFrame>
    </p:spTree>
    <p:extLst>
      <p:ext uri="{BB962C8B-B14F-4D97-AF65-F5344CB8AC3E}">
        <p14:creationId xmlns:p14="http://schemas.microsoft.com/office/powerpoint/2010/main" val="1730627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marL="0" marR="0" lvl="0" indent="0" algn="l" defTabSz="914400" rtl="0" eaLnBrk="1" fontAlgn="auto" latinLnBrk="0" hangingPunct="1">
              <a:lnSpc>
                <a:spcPct val="80000"/>
              </a:lnSpc>
              <a:spcBef>
                <a:spcPts val="600"/>
              </a:spcBef>
              <a:spcAft>
                <a:spcPts val="0"/>
              </a:spcAft>
              <a:buClrTx/>
              <a:buSzPct val="75000"/>
              <a:buFontTx/>
              <a:buNone/>
              <a:tabLst/>
              <a:defRPr/>
            </a:pPr>
            <a:r>
              <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 </a:t>
            </a:r>
            <a:r>
              <a:rPr kumimoji="0" lang="zh-CN" altLang="en-US"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案例：房地产区域价格分析</a:t>
            </a:r>
            <a:endPar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1"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28"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1549722118"/>
              </p:ext>
            </p:extLst>
          </p:nvPr>
        </p:nvGraphicFramePr>
        <p:xfrm>
          <a:off x="333563" y="2205077"/>
          <a:ext cx="5267428" cy="3459720"/>
        </p:xfrm>
        <a:graphic>
          <a:graphicData uri="http://schemas.openxmlformats.org/presentationml/2006/ole">
            <mc:AlternateContent xmlns:mc="http://schemas.openxmlformats.org/markup-compatibility/2006">
              <mc:Choice xmlns:v="urn:schemas-microsoft-com:vml" Requires="v">
                <p:oleObj r:id="rId3" imgW="6069600" imgH="3987000" progId="">
                  <p:embed/>
                </p:oleObj>
              </mc:Choice>
              <mc:Fallback>
                <p:oleObj r:id="rId3" imgW="6069600" imgH="3987000" progId="">
                  <p:embed/>
                  <p:pic>
                    <p:nvPicPr>
                      <p:cNvPr id="2" name="对象 1"/>
                      <p:cNvPicPr/>
                      <p:nvPr/>
                    </p:nvPicPr>
                    <p:blipFill>
                      <a:blip r:embed="rId4"/>
                      <a:stretch>
                        <a:fillRect/>
                      </a:stretch>
                    </p:blipFill>
                    <p:spPr>
                      <a:xfrm>
                        <a:off x="333563" y="2205077"/>
                        <a:ext cx="5267428" cy="3459720"/>
                      </a:xfrm>
                      <a:prstGeom prst="rect">
                        <a:avLst/>
                      </a:prstGeom>
                    </p:spPr>
                  </p:pic>
                </p:oleObj>
              </mc:Fallback>
            </mc:AlternateContent>
          </a:graphicData>
        </a:graphic>
      </p:graphicFrame>
      <p:sp>
        <p:nvSpPr>
          <p:cNvPr id="32" name="矩形 31"/>
          <p:cNvSpPr/>
          <p:nvPr/>
        </p:nvSpPr>
        <p:spPr>
          <a:xfrm>
            <a:off x="6207066" y="2427233"/>
            <a:ext cx="1988507" cy="2892598"/>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400" dirty="0"/>
              <a:t>第</a:t>
            </a:r>
            <a:r>
              <a:rPr lang="en-US" altLang="zh-CN" sz="1400" dirty="0"/>
              <a:t>10-13</a:t>
            </a:r>
            <a:r>
              <a:rPr lang="zh-CN" altLang="en-US" sz="1400" dirty="0"/>
              <a:t>行检查是否存在缺失数据，并在第</a:t>
            </a:r>
            <a:r>
              <a:rPr lang="en-US" altLang="zh-CN" sz="1400" dirty="0"/>
              <a:t>25-28</a:t>
            </a:r>
            <a:r>
              <a:rPr lang="zh-CN" altLang="en-US" sz="1400" dirty="0"/>
              <a:t>行进行了中位数填充缺失值；第</a:t>
            </a:r>
            <a:r>
              <a:rPr lang="en-US" altLang="zh-CN" sz="1400" dirty="0"/>
              <a:t>15-17</a:t>
            </a:r>
            <a:r>
              <a:rPr lang="zh-CN" altLang="en-US" sz="1400" dirty="0"/>
              <a:t>行通过人工分析，舍去了冗余的数据列；第</a:t>
            </a:r>
            <a:r>
              <a:rPr lang="en-US" altLang="zh-CN" sz="1400" dirty="0"/>
              <a:t>19-23</a:t>
            </a:r>
            <a:r>
              <a:rPr lang="zh-CN" altLang="en-US" sz="1400" dirty="0"/>
              <a:t>行将非数值数据转换为数值型数据；第</a:t>
            </a:r>
            <a:r>
              <a:rPr lang="en-US" altLang="zh-CN" sz="1400" dirty="0"/>
              <a:t>41-46</a:t>
            </a:r>
            <a:r>
              <a:rPr lang="zh-CN" altLang="en-US" sz="1400" dirty="0"/>
              <a:t>行将数据转换为均值为</a:t>
            </a:r>
            <a:r>
              <a:rPr lang="en-US" altLang="zh-CN" sz="1400" dirty="0"/>
              <a:t>0</a:t>
            </a:r>
            <a:r>
              <a:rPr lang="zh-CN" altLang="en-US" sz="1400" dirty="0"/>
              <a:t>、方差为</a:t>
            </a:r>
            <a:r>
              <a:rPr lang="en-US" altLang="zh-CN" sz="1400" dirty="0"/>
              <a:t>1</a:t>
            </a:r>
            <a:r>
              <a:rPr lang="zh-CN" altLang="en-US" sz="1400" dirty="0"/>
              <a:t>的标准化数据。这种处理对某些算法效果和执行效率有比较明显的提升</a:t>
            </a:r>
            <a:endParaRPr lang="en-US" altLang="zh-CN" sz="1400" dirty="0"/>
          </a:p>
        </p:txBody>
      </p:sp>
    </p:spTree>
    <p:extLst>
      <p:ext uri="{BB962C8B-B14F-4D97-AF65-F5344CB8AC3E}">
        <p14:creationId xmlns:p14="http://schemas.microsoft.com/office/powerpoint/2010/main" val="153591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9572" y="403849"/>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marL="0" marR="0" lvl="0" indent="0" algn="l" defTabSz="914400" rtl="0" eaLnBrk="1" fontAlgn="auto" latinLnBrk="0" hangingPunct="1">
              <a:lnSpc>
                <a:spcPct val="80000"/>
              </a:lnSpc>
              <a:spcBef>
                <a:spcPts val="600"/>
              </a:spcBef>
              <a:spcAft>
                <a:spcPts val="0"/>
              </a:spcAft>
              <a:buClrTx/>
              <a:buSzPct val="75000"/>
              <a:buFontTx/>
              <a:buNone/>
              <a:tabLst/>
              <a:defRPr/>
            </a:pPr>
            <a:r>
              <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 </a:t>
            </a:r>
            <a:r>
              <a:rPr kumimoji="0" lang="zh-CN" altLang="en-US"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案例：房地产区域价格分析</a:t>
            </a:r>
            <a:endPar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1"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18"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p:cNvSpPr txBox="1"/>
          <p:nvPr/>
        </p:nvSpPr>
        <p:spPr>
          <a:xfrm>
            <a:off x="324265" y="1701108"/>
            <a:ext cx="8351478" cy="400041"/>
          </a:xfrm>
          <a:prstGeom prst="rect">
            <a:avLst/>
          </a:prstGeom>
          <a:noFill/>
        </p:spPr>
        <p:txBody>
          <a:bodyPr wrap="square" rtlCol="0" anchor="t">
            <a:spAutoFit/>
          </a:bodyPr>
          <a:lstStyle/>
          <a:p>
            <a:pPr marL="342831" indent="-342831">
              <a:spcBef>
                <a:spcPts val="600"/>
              </a:spcBef>
              <a:buSzPct val="75000"/>
              <a:buFont typeface="Wingdings" panose="05000000000000000000" pitchFamily="2" charset="2"/>
              <a:buChar char="l"/>
            </a:pPr>
            <a:r>
              <a:rPr lang="zh-CN" altLang="en-US" sz="2000" dirty="0"/>
              <a:t>其他算法的比较：</a:t>
            </a:r>
            <a:r>
              <a:rPr lang="zh-CN" altLang="zh-CN" dirty="0"/>
              <a:t>随机森林回归</a:t>
            </a:r>
            <a:r>
              <a:rPr lang="zh-CN" altLang="en-US" dirty="0"/>
              <a:t>，</a:t>
            </a:r>
            <a:r>
              <a:rPr lang="zh-CN" altLang="zh-CN" dirty="0"/>
              <a:t>人工神经网络回归</a:t>
            </a:r>
            <a:endParaRPr lang="zh-CN" altLang="en-US" sz="2000" dirty="0"/>
          </a:p>
        </p:txBody>
      </p:sp>
      <p:sp>
        <p:nvSpPr>
          <p:cNvPr id="27" name="矩形 26"/>
          <p:cNvSpPr/>
          <p:nvPr/>
        </p:nvSpPr>
        <p:spPr>
          <a:xfrm>
            <a:off x="6587874" y="1830581"/>
            <a:ext cx="1988507" cy="224637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400" dirty="0"/>
              <a:t>使用随机森林模型来对影响因素（即前</a:t>
            </a:r>
            <a:r>
              <a:rPr lang="en-US" altLang="zh-CN" sz="1400" dirty="0"/>
              <a:t>9</a:t>
            </a:r>
            <a:r>
              <a:rPr lang="zh-CN" altLang="en-US" sz="1400" dirty="0"/>
              <a:t>列的数据）和结果（即最后的房价中位数）进行回归拟合。随机森林模型是集成了多棵决策“树”而成的“森林”。这种模型往往能在拟合求解速度和模型效果之间取得较好的平衡。</a:t>
            </a:r>
          </a:p>
        </p:txBody>
      </p:sp>
      <p:sp>
        <p:nvSpPr>
          <p:cNvPr id="28" name="矩形 27"/>
          <p:cNvSpPr/>
          <p:nvPr/>
        </p:nvSpPr>
        <p:spPr>
          <a:xfrm>
            <a:off x="6587874" y="4204691"/>
            <a:ext cx="1988507" cy="160016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400" dirty="0"/>
              <a:t>使用</a:t>
            </a:r>
            <a:r>
              <a:rPr lang="en-US" altLang="zh-CN" sz="1400" dirty="0" err="1"/>
              <a:t>Scikit</a:t>
            </a:r>
            <a:r>
              <a:rPr lang="en-US" altLang="zh-CN" sz="1400" dirty="0"/>
              <a:t>-Learn</a:t>
            </a:r>
            <a:r>
              <a:rPr lang="zh-CN" altLang="en-US" sz="1400" dirty="0"/>
              <a:t>中的人工神经网络（在</a:t>
            </a:r>
            <a:r>
              <a:rPr lang="en-US" altLang="zh-CN" sz="1400" dirty="0" err="1"/>
              <a:t>Scikit</a:t>
            </a:r>
            <a:r>
              <a:rPr lang="en-US" altLang="zh-CN" sz="1400" dirty="0"/>
              <a:t>-Learn</a:t>
            </a:r>
            <a:r>
              <a:rPr lang="zh-CN" altLang="en-US" sz="1400" dirty="0"/>
              <a:t>中又称多层感知机</a:t>
            </a:r>
            <a:r>
              <a:rPr lang="en-US" altLang="zh-CN" sz="1400" dirty="0"/>
              <a:t>MLP</a:t>
            </a:r>
            <a:r>
              <a:rPr lang="zh-CN" altLang="en-US" sz="1400" dirty="0"/>
              <a:t>）来拟合则效果略差。若借助</a:t>
            </a:r>
            <a:r>
              <a:rPr lang="en-US" altLang="zh-CN" sz="1400" dirty="0" err="1"/>
              <a:t>Scikit</a:t>
            </a:r>
            <a:r>
              <a:rPr lang="en-US" altLang="zh-CN" sz="1400" dirty="0"/>
              <a:t>-Learn</a:t>
            </a:r>
            <a:r>
              <a:rPr lang="zh-CN" altLang="en-US" sz="1400" dirty="0"/>
              <a:t>调整模型参数，则可以进一步提升效果。</a:t>
            </a:r>
          </a:p>
        </p:txBody>
      </p:sp>
      <p:pic>
        <p:nvPicPr>
          <p:cNvPr id="31" name="图片 30">
            <a:extLst>
              <a:ext uri="{FF2B5EF4-FFF2-40B4-BE49-F238E27FC236}">
                <a16:creationId xmlns:a16="http://schemas.microsoft.com/office/drawing/2014/main" id="{5F09D9FB-F09D-46C3-B415-01678EFDFBD1}"/>
              </a:ext>
            </a:extLst>
          </p:cNvPr>
          <p:cNvPicPr>
            <a:picLocks noChangeAspect="1"/>
          </p:cNvPicPr>
          <p:nvPr/>
        </p:nvPicPr>
        <p:blipFill>
          <a:blip r:embed="rId3"/>
          <a:stretch>
            <a:fillRect/>
          </a:stretch>
        </p:blipFill>
        <p:spPr>
          <a:xfrm>
            <a:off x="467544" y="2329814"/>
            <a:ext cx="5968754" cy="3494291"/>
          </a:xfrm>
          <a:prstGeom prst="rect">
            <a:avLst/>
          </a:prstGeom>
        </p:spPr>
      </p:pic>
    </p:spTree>
    <p:extLst>
      <p:ext uri="{BB962C8B-B14F-4D97-AF65-F5344CB8AC3E}">
        <p14:creationId xmlns:p14="http://schemas.microsoft.com/office/powerpoint/2010/main" val="1299098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marL="0" marR="0" lvl="0" indent="0" algn="l" defTabSz="914400" rtl="0" eaLnBrk="1" fontAlgn="auto" latinLnBrk="0" hangingPunct="1">
              <a:lnSpc>
                <a:spcPct val="80000"/>
              </a:lnSpc>
              <a:spcBef>
                <a:spcPts val="600"/>
              </a:spcBef>
              <a:spcAft>
                <a:spcPts val="0"/>
              </a:spcAft>
              <a:buClrTx/>
              <a:buSzPct val="75000"/>
              <a:buFontTx/>
              <a:buNone/>
              <a:tabLst/>
              <a:defRPr/>
            </a:pPr>
            <a:r>
              <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 </a:t>
            </a:r>
            <a:r>
              <a:rPr kumimoji="0" lang="zh-CN" altLang="en-US"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案例：房地产区域价格分析</a:t>
            </a:r>
            <a:endPar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1"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18"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p:cNvSpPr txBox="1"/>
          <p:nvPr/>
        </p:nvSpPr>
        <p:spPr>
          <a:xfrm>
            <a:off x="324264" y="1701108"/>
            <a:ext cx="2951591" cy="4001095"/>
          </a:xfrm>
          <a:prstGeom prst="rect">
            <a:avLst/>
          </a:prstGeom>
          <a:noFill/>
        </p:spPr>
        <p:txBody>
          <a:bodyPr wrap="square" rtlCol="0" anchor="t">
            <a:spAutoFit/>
          </a:bodyPr>
          <a:lstStyle/>
          <a:p>
            <a:pPr marL="342831" indent="-342831">
              <a:spcBef>
                <a:spcPts val="600"/>
              </a:spcBef>
              <a:buSzPct val="75000"/>
              <a:buFont typeface="Wingdings" panose="05000000000000000000" pitchFamily="2" charset="2"/>
              <a:buChar char="l"/>
            </a:pPr>
            <a:r>
              <a:rPr lang="zh-CN" altLang="zh-CN" sz="2000" dirty="0"/>
              <a:t>人工神经网络</a:t>
            </a:r>
            <a:r>
              <a:rPr lang="zh-CN" altLang="en-US" sz="2000" dirty="0"/>
              <a:t>的优化：</a:t>
            </a:r>
            <a:endParaRPr lang="en-US" altLang="zh-CN" sz="2000" dirty="0"/>
          </a:p>
          <a:p>
            <a:pPr marL="342831" indent="-342831" algn="just">
              <a:spcBef>
                <a:spcPts val="600"/>
              </a:spcBef>
              <a:buSzPct val="75000"/>
              <a:buFont typeface="Wingdings" panose="05000000000000000000" pitchFamily="2" charset="2"/>
              <a:buChar char="l"/>
            </a:pPr>
            <a:r>
              <a:rPr lang="zh-CN" altLang="en-US" sz="2000" dirty="0"/>
              <a:t>加大神经网络中隐藏层节点的个数可以提升算法的学习效果。若进一步加大</a:t>
            </a:r>
            <a:r>
              <a:rPr lang="en-US" altLang="zh-CN" sz="2000" dirty="0"/>
              <a:t>'</a:t>
            </a:r>
            <a:r>
              <a:rPr lang="en-US" altLang="zh-CN" sz="2000" dirty="0" err="1"/>
              <a:t>hidden_layer_sizes</a:t>
            </a:r>
            <a:r>
              <a:rPr lang="en-US" altLang="zh-CN" sz="2000" dirty="0"/>
              <a:t>': [(5,5),(10,10)]</a:t>
            </a:r>
            <a:r>
              <a:rPr lang="zh-CN" altLang="en-US" sz="2000" dirty="0"/>
              <a:t>的搜索范围，则还可能进一步提升学习效果，但需要更多的计算能力和运行时间。</a:t>
            </a:r>
            <a:endParaRPr lang="en-US" altLang="zh-CN" sz="2000" dirty="0"/>
          </a:p>
          <a:p>
            <a:pPr marL="342831" indent="-342831">
              <a:spcBef>
                <a:spcPts val="600"/>
              </a:spcBef>
              <a:buSzPct val="75000"/>
              <a:buFont typeface="Wingdings" panose="05000000000000000000" pitchFamily="2" charset="2"/>
              <a:buChar char="l"/>
            </a:pPr>
            <a:endParaRPr lang="zh-CN" altLang="en-US" sz="2400" dirty="0"/>
          </a:p>
        </p:txBody>
      </p:sp>
      <p:pic>
        <p:nvPicPr>
          <p:cNvPr id="4" name="图片 3">
            <a:extLst>
              <a:ext uri="{FF2B5EF4-FFF2-40B4-BE49-F238E27FC236}">
                <a16:creationId xmlns:a16="http://schemas.microsoft.com/office/drawing/2014/main" id="{B9CA54E1-4B43-4E26-8D0B-B412E521E644}"/>
              </a:ext>
            </a:extLst>
          </p:cNvPr>
          <p:cNvPicPr>
            <a:picLocks noChangeAspect="1"/>
          </p:cNvPicPr>
          <p:nvPr/>
        </p:nvPicPr>
        <p:blipFill>
          <a:blip r:embed="rId3"/>
          <a:stretch>
            <a:fillRect/>
          </a:stretch>
        </p:blipFill>
        <p:spPr>
          <a:xfrm>
            <a:off x="3275855" y="1936368"/>
            <a:ext cx="5879954" cy="3220524"/>
          </a:xfrm>
          <a:prstGeom prst="rect">
            <a:avLst/>
          </a:prstGeom>
        </p:spPr>
      </p:pic>
    </p:spTree>
    <p:extLst>
      <p:ext uri="{BB962C8B-B14F-4D97-AF65-F5344CB8AC3E}">
        <p14:creationId xmlns:p14="http://schemas.microsoft.com/office/powerpoint/2010/main" val="483103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三、案例</a:t>
            </a:r>
          </a:p>
        </p:txBody>
      </p:sp>
      <p:sp>
        <p:nvSpPr>
          <p:cNvPr id="9" name="聚类分析的目的是对数据进行分组，使得分到同一组中的数据更为相似，不同组的数据差异较大…">
            <a:extLst>
              <a:ext uri="{FF2B5EF4-FFF2-40B4-BE49-F238E27FC236}">
                <a16:creationId xmlns:a16="http://schemas.microsoft.com/office/drawing/2014/main" id="{8B789CBB-818B-4BB8-9EC4-7B3FE8C3F6E6}"/>
              </a:ext>
            </a:extLst>
          </p:cNvPr>
          <p:cNvSpPr txBox="1">
            <a:spLocks/>
          </p:cNvSpPr>
          <p:nvPr/>
        </p:nvSpPr>
        <p:spPr>
          <a:xfrm>
            <a:off x="653642" y="2060848"/>
            <a:ext cx="7116636" cy="2194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Footer Text"/>
          <p:cNvSpPr txBox="1"/>
          <p:nvPr/>
        </p:nvSpPr>
        <p:spPr>
          <a:xfrm>
            <a:off x="866894" y="3044733"/>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7" name="Footer Text"/>
          <p:cNvSpPr txBox="1"/>
          <p:nvPr/>
        </p:nvSpPr>
        <p:spPr>
          <a:xfrm>
            <a:off x="1095876" y="5257355"/>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ooter Text"/>
          <p:cNvSpPr txBox="1"/>
          <p:nvPr/>
        </p:nvSpPr>
        <p:spPr>
          <a:xfrm>
            <a:off x="6549651" y="3164113"/>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Footer Text"/>
          <p:cNvSpPr txBox="1"/>
          <p:nvPr/>
        </p:nvSpPr>
        <p:spPr>
          <a:xfrm>
            <a:off x="6325538" y="5257501"/>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文本框 10"/>
          <p:cNvSpPr txBox="1"/>
          <p:nvPr/>
        </p:nvSpPr>
        <p:spPr>
          <a:xfrm>
            <a:off x="467544" y="1254911"/>
            <a:ext cx="8351478" cy="747897"/>
          </a:xfrm>
          <a:prstGeom prst="rect">
            <a:avLst/>
          </a:prstGeom>
          <a:noFill/>
        </p:spPr>
        <p:txBody>
          <a:bodyPr wrap="square" rtlCol="0" anchor="t">
            <a:spAutoFit/>
          </a:bodyPr>
          <a:lstStyle/>
          <a:p>
            <a:pPr marL="0" marR="0" lvl="0" indent="0" algn="l" defTabSz="914400" rtl="0" eaLnBrk="1" fontAlgn="auto" latinLnBrk="0" hangingPunct="1">
              <a:lnSpc>
                <a:spcPct val="80000"/>
              </a:lnSpc>
              <a:spcBef>
                <a:spcPts val="600"/>
              </a:spcBef>
              <a:spcAft>
                <a:spcPts val="0"/>
              </a:spcAft>
              <a:buClrTx/>
              <a:buSzPct val="75000"/>
              <a:buFontTx/>
              <a:buNone/>
              <a:tabLst/>
              <a:defRPr/>
            </a:pPr>
            <a:r>
              <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 </a:t>
            </a:r>
            <a:r>
              <a:rPr kumimoji="0" lang="zh-CN" altLang="en-US"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案例：房地产区域价格分析</a:t>
            </a:r>
            <a:endParaRPr kumimoji="0" lang="en-US" altLang="zh-CN" sz="22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4"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ooter Text"/>
          <p:cNvSpPr txBox="1"/>
          <p:nvPr/>
        </p:nvSpPr>
        <p:spPr>
          <a:xfrm>
            <a:off x="939639" y="2529427"/>
            <a:ext cx="74269" cy="44232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lumMod val="6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1" name="Footer Text"/>
          <p:cNvSpPr txBox="1"/>
          <p:nvPr/>
        </p:nvSpPr>
        <p:spPr>
          <a:xfrm>
            <a:off x="1168621" y="4742049"/>
            <a:ext cx="245067" cy="109835"/>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ooter Text"/>
          <p:cNvSpPr txBox="1"/>
          <p:nvPr/>
        </p:nvSpPr>
        <p:spPr>
          <a:xfrm>
            <a:off x="6622396" y="2648807"/>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ooter Text"/>
          <p:cNvSpPr txBox="1"/>
          <p:nvPr/>
        </p:nvSpPr>
        <p:spPr>
          <a:xfrm>
            <a:off x="6398283" y="4742195"/>
            <a:ext cx="1510215" cy="109836"/>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矩形 16"/>
          <p:cNvSpPr/>
          <p:nvPr/>
        </p:nvSpPr>
        <p:spPr>
          <a:xfrm rot="1057730">
            <a:off x="4308997" y="3339957"/>
            <a:ext cx="4838495" cy="176626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Footer Text"/>
          <p:cNvSpPr txBox="1"/>
          <p:nvPr/>
        </p:nvSpPr>
        <p:spPr>
          <a:xfrm>
            <a:off x="939639" y="2529427"/>
            <a:ext cx="74269" cy="442320"/>
          </a:xfrm>
          <a:prstGeom prst="rect">
            <a:avLst/>
          </a:prstGeom>
          <a:noFill/>
        </p:spPr>
        <p:txBody>
          <a:bodyPr wrap="square" lIns="0" tIns="0" rIns="0" bIns="0" rtlCol="0" anchor="ctr">
            <a:spAutoFit/>
          </a:bodyPr>
          <a:lstStyle/>
          <a:p>
            <a:pPr lvl="0" algn="l">
              <a:lnSpc>
                <a:spcPct val="120000"/>
              </a:lnSpc>
              <a:buClrTx/>
              <a:buSzTx/>
              <a:buFontTx/>
            </a:pPr>
            <a:endParaRPr lang="zh-CN" altLang="en-US" sz="2400" dirty="0">
              <a:solidFill>
                <a:schemeClr val="bg1">
                  <a:lumMod val="65000"/>
                </a:schemeClr>
              </a:solidFill>
              <a:latin typeface="华文中宋" panose="02010600040101010101" charset="-122"/>
              <a:ea typeface="华文中宋" panose="02010600040101010101" charset="-122"/>
              <a:cs typeface="+mn-ea"/>
              <a:sym typeface="Arial" panose="020B0604020202020204" pitchFamily="34" charset="0"/>
            </a:endParaRPr>
          </a:p>
        </p:txBody>
      </p:sp>
      <p:sp>
        <p:nvSpPr>
          <p:cNvPr id="19" name="Footer Text"/>
          <p:cNvSpPr txBox="1"/>
          <p:nvPr/>
        </p:nvSpPr>
        <p:spPr>
          <a:xfrm>
            <a:off x="1168621" y="4742049"/>
            <a:ext cx="245067" cy="109835"/>
          </a:xfrm>
          <a:prstGeom prst="rect">
            <a:avLst/>
          </a:prstGeom>
          <a:noFill/>
        </p:spPr>
        <p:txBody>
          <a:bodyPr wrap="square" lIns="0" tIns="0" rIns="0" bIns="0" rtlCol="0">
            <a:spAutoFit/>
          </a:bodyPr>
          <a:lstStyle/>
          <a:p>
            <a:pPr algn="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ooter Text"/>
          <p:cNvSpPr txBox="1"/>
          <p:nvPr/>
        </p:nvSpPr>
        <p:spPr>
          <a:xfrm>
            <a:off x="6622396" y="2648807"/>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ooter Text"/>
          <p:cNvSpPr txBox="1"/>
          <p:nvPr/>
        </p:nvSpPr>
        <p:spPr>
          <a:xfrm>
            <a:off x="6398283" y="4742195"/>
            <a:ext cx="1510215" cy="109836"/>
          </a:xfrm>
          <a:prstGeom prst="rect">
            <a:avLst/>
          </a:prstGeom>
          <a:noFill/>
        </p:spPr>
        <p:txBody>
          <a:bodyPr wrap="square" lIns="0" tIns="0" rIns="0" bIns="0" rtlCol="0">
            <a:spAutoFit/>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文本框 25"/>
          <p:cNvSpPr txBox="1"/>
          <p:nvPr/>
        </p:nvSpPr>
        <p:spPr>
          <a:xfrm>
            <a:off x="324265" y="1701108"/>
            <a:ext cx="8351478" cy="369268"/>
          </a:xfrm>
          <a:prstGeom prst="rect">
            <a:avLst/>
          </a:prstGeom>
          <a:noFill/>
        </p:spPr>
        <p:txBody>
          <a:bodyPr wrap="square" rtlCol="0" anchor="t">
            <a:spAutoFit/>
          </a:bodyPr>
          <a:lstStyle/>
          <a:p>
            <a:pPr marL="342831" indent="-342831">
              <a:spcBef>
                <a:spcPts val="600"/>
              </a:spcBef>
              <a:buSzPct val="75000"/>
              <a:buFont typeface="Wingdings" panose="05000000000000000000" pitchFamily="2" charset="2"/>
              <a:buChar char="l"/>
            </a:pPr>
            <a:r>
              <a:rPr lang="zh-CN" altLang="zh-CN" dirty="0"/>
              <a:t>绘图比较模型预测房价与真实房价的差异</a:t>
            </a:r>
            <a:r>
              <a:rPr lang="zh-CN" altLang="en-US" dirty="0"/>
              <a:t>：</a:t>
            </a:r>
            <a:endParaRPr lang="zh-CN" altLang="en-US" sz="2000" dirty="0"/>
          </a:p>
        </p:txBody>
      </p:sp>
      <p:sp>
        <p:nvSpPr>
          <p:cNvPr id="29" name="矩形 28"/>
          <p:cNvSpPr/>
          <p:nvPr/>
        </p:nvSpPr>
        <p:spPr>
          <a:xfrm>
            <a:off x="2582184" y="1628800"/>
            <a:ext cx="4571206" cy="584673"/>
          </a:xfrm>
          <a:prstGeom prst="rect">
            <a:avLst/>
          </a:prstGeom>
        </p:spPr>
        <p:txBody>
          <a:bodyPr>
            <a:spAutoFit/>
          </a:bodyPr>
          <a:lstStyle/>
          <a:p>
            <a:pPr algn="ctr"/>
            <a:r>
              <a:rPr lang="zh-CN" altLang="en-US" sz="1600" dirty="0"/>
              <a:t>该图直观地展示了两种模型对测试集中数据的预测值及算法效果的差异。</a:t>
            </a:r>
          </a:p>
        </p:txBody>
      </p:sp>
      <p:pic>
        <p:nvPicPr>
          <p:cNvPr id="4" name="图片 3">
            <a:extLst>
              <a:ext uri="{FF2B5EF4-FFF2-40B4-BE49-F238E27FC236}">
                <a16:creationId xmlns:a16="http://schemas.microsoft.com/office/drawing/2014/main" id="{C7984FC2-9DF1-4C48-8018-2DF18FAA62A5}"/>
              </a:ext>
            </a:extLst>
          </p:cNvPr>
          <p:cNvPicPr>
            <a:picLocks noChangeAspect="1"/>
          </p:cNvPicPr>
          <p:nvPr/>
        </p:nvPicPr>
        <p:blipFill>
          <a:blip r:embed="rId3"/>
          <a:stretch>
            <a:fillRect/>
          </a:stretch>
        </p:blipFill>
        <p:spPr>
          <a:xfrm>
            <a:off x="467544" y="2191015"/>
            <a:ext cx="6960720" cy="3282408"/>
          </a:xfrm>
          <a:prstGeom prst="rect">
            <a:avLst/>
          </a:prstGeom>
        </p:spPr>
      </p:pic>
      <p:pic>
        <p:nvPicPr>
          <p:cNvPr id="12" name="图片 11">
            <a:extLst>
              <a:ext uri="{FF2B5EF4-FFF2-40B4-BE49-F238E27FC236}">
                <a16:creationId xmlns:a16="http://schemas.microsoft.com/office/drawing/2014/main" id="{718F704C-E356-4D94-A08C-BA33ED575D8F}"/>
              </a:ext>
            </a:extLst>
          </p:cNvPr>
          <p:cNvPicPr>
            <a:picLocks noChangeAspect="1"/>
          </p:cNvPicPr>
          <p:nvPr/>
        </p:nvPicPr>
        <p:blipFill>
          <a:blip r:embed="rId4"/>
          <a:stretch>
            <a:fillRect/>
          </a:stretch>
        </p:blipFill>
        <p:spPr>
          <a:xfrm>
            <a:off x="2252829" y="2348880"/>
            <a:ext cx="5400127" cy="3369723"/>
          </a:xfrm>
          <a:prstGeom prst="rect">
            <a:avLst/>
          </a:prstGeom>
        </p:spPr>
      </p:pic>
    </p:spTree>
    <p:extLst>
      <p:ext uri="{BB962C8B-B14F-4D97-AF65-F5344CB8AC3E}">
        <p14:creationId xmlns:p14="http://schemas.microsoft.com/office/powerpoint/2010/main" val="326351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22" name="内容占位符 21">
            <a:extLst>
              <a:ext uri="{FF2B5EF4-FFF2-40B4-BE49-F238E27FC236}">
                <a16:creationId xmlns:a16="http://schemas.microsoft.com/office/drawing/2014/main" id="{D90A1D91-61D7-4D1B-8141-B69588166465}"/>
              </a:ext>
            </a:extLst>
          </p:cNvPr>
          <p:cNvSpPr>
            <a:spLocks noGrp="1"/>
          </p:cNvSpPr>
          <p:nvPr>
            <p:ph idx="1"/>
          </p:nvPr>
        </p:nvSpPr>
        <p:spPr/>
        <p:txBody>
          <a:bodyPr/>
          <a:lstStyle/>
          <a:p>
            <a:endParaRPr lang="zh-CN" altLang="en-US" dirty="0"/>
          </a:p>
        </p:txBody>
      </p:sp>
      <p:sp>
        <p:nvSpPr>
          <p:cNvPr id="23" name="矩形 22">
            <a:extLst>
              <a:ext uri="{FF2B5EF4-FFF2-40B4-BE49-F238E27FC236}">
                <a16:creationId xmlns:a16="http://schemas.microsoft.com/office/drawing/2014/main" id="{C7F1AF88-7AB7-430A-8D7C-E9948B974393}"/>
              </a:ext>
            </a:extLst>
          </p:cNvPr>
          <p:cNvSpPr/>
          <p:nvPr/>
        </p:nvSpPr>
        <p:spPr>
          <a:xfrm rot="1400643">
            <a:off x="1372720" y="3253903"/>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7B5F36F4-5A58-4D19-9A9F-AEEEB72BD7D1}"/>
              </a:ext>
            </a:extLst>
          </p:cNvPr>
          <p:cNvSpPr/>
          <p:nvPr/>
        </p:nvSpPr>
        <p:spPr>
          <a:xfrm rot="1400643">
            <a:off x="4305956" y="3309855"/>
            <a:ext cx="3405958" cy="111786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reeform 28">
            <a:extLst>
              <a:ext uri="{FF2B5EF4-FFF2-40B4-BE49-F238E27FC236}">
                <a16:creationId xmlns:a16="http://schemas.microsoft.com/office/drawing/2014/main" id="{9E159553-EBA5-4B20-87D4-121DCB41D50B}"/>
              </a:ext>
            </a:extLst>
          </p:cNvPr>
          <p:cNvSpPr/>
          <p:nvPr/>
        </p:nvSpPr>
        <p:spPr>
          <a:xfrm>
            <a:off x="7154326" y="2603446"/>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8">
            <a:extLst>
              <a:ext uri="{FF2B5EF4-FFF2-40B4-BE49-F238E27FC236}">
                <a16:creationId xmlns:a16="http://schemas.microsoft.com/office/drawing/2014/main" id="{1DA56ECF-1247-4CEA-AF33-5C2601BE8A50}"/>
              </a:ext>
            </a:extLst>
          </p:cNvPr>
          <p:cNvSpPr/>
          <p:nvPr/>
        </p:nvSpPr>
        <p:spPr>
          <a:xfrm>
            <a:off x="4211960" y="257371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8">
            <a:extLst>
              <a:ext uri="{FF2B5EF4-FFF2-40B4-BE49-F238E27FC236}">
                <a16:creationId xmlns:a16="http://schemas.microsoft.com/office/drawing/2014/main" id="{848E9F05-871A-4299-A443-9853CCE33FAF}"/>
              </a:ext>
            </a:extLst>
          </p:cNvPr>
          <p:cNvSpPr/>
          <p:nvPr/>
        </p:nvSpPr>
        <p:spPr>
          <a:xfrm>
            <a:off x="1010189" y="2603446"/>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8" name="Group 74">
            <a:extLst>
              <a:ext uri="{FF2B5EF4-FFF2-40B4-BE49-F238E27FC236}">
                <a16:creationId xmlns:a16="http://schemas.microsoft.com/office/drawing/2014/main" id="{DC54BCA7-89F2-450C-83E1-5CA792C54C54}"/>
              </a:ext>
            </a:extLst>
          </p:cNvPr>
          <p:cNvGrpSpPr/>
          <p:nvPr/>
        </p:nvGrpSpPr>
        <p:grpSpPr>
          <a:xfrm>
            <a:off x="4356923" y="1340768"/>
            <a:ext cx="1149729" cy="1129800"/>
            <a:chOff x="5329648" y="1486933"/>
            <a:chExt cx="1532706" cy="1506139"/>
          </a:xfrm>
        </p:grpSpPr>
        <p:sp>
          <p:nvSpPr>
            <p:cNvPr id="29" name="TextBox 75">
              <a:extLst>
                <a:ext uri="{FF2B5EF4-FFF2-40B4-BE49-F238E27FC236}">
                  <a16:creationId xmlns:a16="http://schemas.microsoft.com/office/drawing/2014/main" id="{7BC85279-0429-4EDE-94DB-A49D1C6DE732}"/>
                </a:ext>
              </a:extLst>
            </p:cNvPr>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30" name="TextBox 76">
              <a:extLst>
                <a:ext uri="{FF2B5EF4-FFF2-40B4-BE49-F238E27FC236}">
                  <a16:creationId xmlns:a16="http://schemas.microsoft.com/office/drawing/2014/main" id="{BFBDE860-0E3F-4A27-ABCF-AC83CC89879C}"/>
                </a:ext>
              </a:extLst>
            </p:cNvPr>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31" name="组合 30">
            <a:extLst>
              <a:ext uri="{FF2B5EF4-FFF2-40B4-BE49-F238E27FC236}">
                <a16:creationId xmlns:a16="http://schemas.microsoft.com/office/drawing/2014/main" id="{96A753D1-4687-4FBD-9B0D-6EC5FAEEF0D8}"/>
              </a:ext>
            </a:extLst>
          </p:cNvPr>
          <p:cNvGrpSpPr/>
          <p:nvPr/>
        </p:nvGrpSpPr>
        <p:grpSpPr>
          <a:xfrm>
            <a:off x="611560" y="2906258"/>
            <a:ext cx="2088232" cy="1388597"/>
            <a:chOff x="338227" y="2256276"/>
            <a:chExt cx="2087870" cy="1388357"/>
          </a:xfrm>
        </p:grpSpPr>
        <p:sp>
          <p:nvSpPr>
            <p:cNvPr id="32" name="TextBox 34">
              <a:extLst>
                <a:ext uri="{FF2B5EF4-FFF2-40B4-BE49-F238E27FC236}">
                  <a16:creationId xmlns:a16="http://schemas.microsoft.com/office/drawing/2014/main" id="{E7F53B7A-3BAF-4440-A056-674F7723C00C}"/>
                </a:ext>
              </a:extLst>
            </p:cNvPr>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33" name="TextBox 62">
              <a:extLst>
                <a:ext uri="{FF2B5EF4-FFF2-40B4-BE49-F238E27FC236}">
                  <a16:creationId xmlns:a16="http://schemas.microsoft.com/office/drawing/2014/main" id="{8CDCE5A8-5511-4723-874E-C10736BBC7AE}"/>
                </a:ext>
              </a:extLst>
            </p:cNvPr>
            <p:cNvSpPr txBox="1"/>
            <p:nvPr/>
          </p:nvSpPr>
          <p:spPr bwMode="auto">
            <a:xfrm>
              <a:off x="338227" y="3336909"/>
              <a:ext cx="2087870"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en-US" altLang="zh-CN" sz="2000" b="1" dirty="0" err="1">
                  <a:solidFill>
                    <a:schemeClr val="tx2"/>
                  </a:solidFill>
                  <a:latin typeface="华文中宋" panose="02010600040101010101" charset="-122"/>
                  <a:ea typeface="华文中宋" panose="02010600040101010101" charset="-122"/>
                </a:rPr>
                <a:t>Scikit</a:t>
              </a:r>
              <a:r>
                <a:rPr lang="en-US" altLang="zh-CN" sz="2000" b="1" dirty="0">
                  <a:solidFill>
                    <a:schemeClr val="tx2"/>
                  </a:solidFill>
                  <a:latin typeface="华文中宋" panose="02010600040101010101" charset="-122"/>
                  <a:ea typeface="华文中宋" panose="02010600040101010101" charset="-122"/>
                </a:rPr>
                <a:t>-Learn</a:t>
              </a:r>
              <a:r>
                <a:rPr lang="zh-CN" altLang="en-US" sz="2000" b="1" dirty="0">
                  <a:solidFill>
                    <a:schemeClr val="tx2"/>
                  </a:solidFill>
                  <a:latin typeface="华文中宋" panose="02010600040101010101" charset="-122"/>
                  <a:ea typeface="华文中宋" panose="02010600040101010101" charset="-122"/>
                </a:rPr>
                <a:t>简介</a:t>
              </a:r>
            </a:p>
          </p:txBody>
        </p:sp>
      </p:grpSp>
      <p:grpSp>
        <p:nvGrpSpPr>
          <p:cNvPr id="34" name="组合 33">
            <a:extLst>
              <a:ext uri="{FF2B5EF4-FFF2-40B4-BE49-F238E27FC236}">
                <a16:creationId xmlns:a16="http://schemas.microsoft.com/office/drawing/2014/main" id="{7533A561-EADD-4330-A78C-004FD06A6FCC}"/>
              </a:ext>
            </a:extLst>
          </p:cNvPr>
          <p:cNvGrpSpPr/>
          <p:nvPr/>
        </p:nvGrpSpPr>
        <p:grpSpPr>
          <a:xfrm>
            <a:off x="3088486" y="2906258"/>
            <a:ext cx="3587521" cy="1421411"/>
            <a:chOff x="1144921" y="2256276"/>
            <a:chExt cx="3586899" cy="1421165"/>
          </a:xfrm>
        </p:grpSpPr>
        <p:sp>
          <p:nvSpPr>
            <p:cNvPr id="35" name="TextBox 36">
              <a:extLst>
                <a:ext uri="{FF2B5EF4-FFF2-40B4-BE49-F238E27FC236}">
                  <a16:creationId xmlns:a16="http://schemas.microsoft.com/office/drawing/2014/main" id="{31D8CA5C-877E-4362-BD64-CCEA9D40A17E}"/>
                </a:ext>
              </a:extLst>
            </p:cNvPr>
            <p:cNvSpPr txBox="1"/>
            <p:nvPr/>
          </p:nvSpPr>
          <p:spPr>
            <a:xfrm>
              <a:off x="2213705"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36" name="TextBox 60">
              <a:extLst>
                <a:ext uri="{FF2B5EF4-FFF2-40B4-BE49-F238E27FC236}">
                  <a16:creationId xmlns:a16="http://schemas.microsoft.com/office/drawing/2014/main" id="{306E5E9C-1E48-4049-BD6F-76224AB486D6}"/>
                </a:ext>
              </a:extLst>
            </p:cNvPr>
            <p:cNvSpPr txBox="1"/>
            <p:nvPr/>
          </p:nvSpPr>
          <p:spPr bwMode="auto">
            <a:xfrm>
              <a:off x="1144921" y="3369717"/>
              <a:ext cx="3586899"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使用</a:t>
              </a:r>
              <a:r>
                <a:rPr lang="en-US" altLang="zh-CN" sz="2000" b="1" dirty="0" err="1">
                  <a:solidFill>
                    <a:schemeClr val="tx2"/>
                  </a:solidFill>
                  <a:latin typeface="华文中宋" panose="02010600040101010101" charset="-122"/>
                  <a:ea typeface="华文中宋" panose="02010600040101010101" charset="-122"/>
                </a:rPr>
                <a:t>Scikit</a:t>
              </a:r>
              <a:r>
                <a:rPr lang="en-US" altLang="zh-CN" sz="2000" b="1" dirty="0">
                  <a:solidFill>
                    <a:schemeClr val="tx2"/>
                  </a:solidFill>
                  <a:latin typeface="华文中宋" panose="02010600040101010101" charset="-122"/>
                  <a:ea typeface="华文中宋" panose="02010600040101010101" charset="-122"/>
                </a:rPr>
                <a:t>-Learn</a:t>
              </a:r>
              <a:r>
                <a:rPr lang="zh-CN" altLang="en-US" sz="2000" b="1" dirty="0">
                  <a:solidFill>
                    <a:schemeClr val="tx2"/>
                  </a:solidFill>
                  <a:latin typeface="华文中宋" panose="02010600040101010101" charset="-122"/>
                  <a:ea typeface="华文中宋" panose="02010600040101010101" charset="-122"/>
                </a:rPr>
                <a:t>进行数据挖掘</a:t>
              </a:r>
            </a:p>
          </p:txBody>
        </p:sp>
      </p:grpSp>
      <p:grpSp>
        <p:nvGrpSpPr>
          <p:cNvPr id="37" name="组合 36">
            <a:extLst>
              <a:ext uri="{FF2B5EF4-FFF2-40B4-BE49-F238E27FC236}">
                <a16:creationId xmlns:a16="http://schemas.microsoft.com/office/drawing/2014/main" id="{0D7FB437-81EB-4A3A-8991-077A9FD3AD56}"/>
              </a:ext>
            </a:extLst>
          </p:cNvPr>
          <p:cNvGrpSpPr/>
          <p:nvPr/>
        </p:nvGrpSpPr>
        <p:grpSpPr>
          <a:xfrm>
            <a:off x="7109783" y="2876526"/>
            <a:ext cx="1206633" cy="1421419"/>
            <a:chOff x="3968789" y="2256276"/>
            <a:chExt cx="1206424" cy="1421173"/>
          </a:xfrm>
        </p:grpSpPr>
        <p:sp>
          <p:nvSpPr>
            <p:cNvPr id="38" name="TextBox 38">
              <a:extLst>
                <a:ext uri="{FF2B5EF4-FFF2-40B4-BE49-F238E27FC236}">
                  <a16:creationId xmlns:a16="http://schemas.microsoft.com/office/drawing/2014/main" id="{3C6401C5-0660-4610-B0B5-C13CF5CBAD35}"/>
                </a:ext>
              </a:extLst>
            </p:cNvPr>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39" name="TextBox 58">
              <a:extLst>
                <a:ext uri="{FF2B5EF4-FFF2-40B4-BE49-F238E27FC236}">
                  <a16:creationId xmlns:a16="http://schemas.microsoft.com/office/drawing/2014/main" id="{F2C3D6E9-6D98-4EEA-AE5F-E85DAEEFB6C0}"/>
                </a:ext>
              </a:extLst>
            </p:cNvPr>
            <p:cNvSpPr txBox="1"/>
            <p:nvPr/>
          </p:nvSpPr>
          <p:spPr bwMode="auto">
            <a:xfrm>
              <a:off x="4315565"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案例</a:t>
              </a:r>
            </a:p>
          </p:txBody>
        </p:sp>
      </p:grpSp>
    </p:spTree>
    <p:extLst>
      <p:ext uri="{BB962C8B-B14F-4D97-AF65-F5344CB8AC3E}">
        <p14:creationId xmlns:p14="http://schemas.microsoft.com/office/powerpoint/2010/main" val="135741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D116F68-D6E6-4E8A-B018-3946DA3FD805}"/>
              </a:ext>
            </a:extLst>
          </p:cNvPr>
          <p:cNvSpPr/>
          <p:nvPr/>
        </p:nvSpPr>
        <p:spPr>
          <a:xfrm rot="10800000">
            <a:off x="-12186" y="3422274"/>
            <a:ext cx="3432258" cy="139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grpSp>
        <p:nvGrpSpPr>
          <p:cNvPr id="5" name="组合 4">
            <a:extLst>
              <a:ext uri="{FF2B5EF4-FFF2-40B4-BE49-F238E27FC236}">
                <a16:creationId xmlns:a16="http://schemas.microsoft.com/office/drawing/2014/main" id="{5C1842B7-8378-4C59-809B-FFD167233BF0}"/>
              </a:ext>
            </a:extLst>
          </p:cNvPr>
          <p:cNvGrpSpPr/>
          <p:nvPr/>
        </p:nvGrpSpPr>
        <p:grpSpPr>
          <a:xfrm>
            <a:off x="3132090" y="1424657"/>
            <a:ext cx="2902864" cy="2913466"/>
            <a:chOff x="3132634" y="567853"/>
            <a:chExt cx="2903368" cy="2913972"/>
          </a:xfrm>
        </p:grpSpPr>
        <p:sp>
          <p:nvSpPr>
            <p:cNvPr id="6" name="椭圆 5">
              <a:extLst>
                <a:ext uri="{FF2B5EF4-FFF2-40B4-BE49-F238E27FC236}">
                  <a16:creationId xmlns:a16="http://schemas.microsoft.com/office/drawing/2014/main" id="{75908B0E-ACA6-4CA9-B8A5-0FD1A1CDFA5E}"/>
                </a:ext>
              </a:extLst>
            </p:cNvPr>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3765F64-1EF6-40CD-A1A4-F27E90D9E1AE}"/>
                </a:ext>
              </a:extLst>
            </p:cNvPr>
            <p:cNvSpPr/>
            <p:nvPr/>
          </p:nvSpPr>
          <p:spPr>
            <a:xfrm>
              <a:off x="3355487" y="730298"/>
              <a:ext cx="2451523" cy="2732057"/>
            </a:xfrm>
            <a:prstGeom prst="ellipse">
              <a:avLst/>
            </a:prstGeom>
            <a:blipFill dpi="0" rotWithShape="1">
              <a:blip r:embed="rId3"/>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空心弧 7">
              <a:extLst>
                <a:ext uri="{FF2B5EF4-FFF2-40B4-BE49-F238E27FC236}">
                  <a16:creationId xmlns:a16="http://schemas.microsoft.com/office/drawing/2014/main" id="{2929B7AB-558E-46C5-8B51-ACA778ECA72F}"/>
                </a:ext>
              </a:extLst>
            </p:cNvPr>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05F4B5C5-FFAE-4709-BF41-C941B52E797B}"/>
                </a:ext>
              </a:extLst>
            </p:cNvPr>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 name="矩形 9">
            <a:extLst>
              <a:ext uri="{FF2B5EF4-FFF2-40B4-BE49-F238E27FC236}">
                <a16:creationId xmlns:a16="http://schemas.microsoft.com/office/drawing/2014/main" id="{ECBFB541-F8F7-4A72-81A5-3F64840F4ACC}"/>
              </a:ext>
            </a:extLst>
          </p:cNvPr>
          <p:cNvSpPr/>
          <p:nvPr/>
        </p:nvSpPr>
        <p:spPr>
          <a:xfrm>
            <a:off x="5903631" y="2896312"/>
            <a:ext cx="3276081" cy="1613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a:extLst>
              <a:ext uri="{FF2B5EF4-FFF2-40B4-BE49-F238E27FC236}">
                <a16:creationId xmlns:a16="http://schemas.microsoft.com/office/drawing/2014/main" id="{9110EC82-9AC3-497F-A4E6-D1B91EBAC044}"/>
              </a:ext>
            </a:extLst>
          </p:cNvPr>
          <p:cNvSpPr>
            <a:spLocks noChangeArrowheads="1"/>
          </p:cNvSpPr>
          <p:nvPr/>
        </p:nvSpPr>
        <p:spPr bwMode="auto">
          <a:xfrm>
            <a:off x="1980163" y="4519398"/>
            <a:ext cx="5119994" cy="6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399"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谢谢观赏 下节课见</a:t>
            </a:r>
          </a:p>
        </p:txBody>
      </p:sp>
    </p:spTree>
    <p:extLst>
      <p:ext uri="{BB962C8B-B14F-4D97-AF65-F5344CB8AC3E}">
        <p14:creationId xmlns:p14="http://schemas.microsoft.com/office/powerpoint/2010/main" val="282618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E41A87E-A2BC-4A19-A841-5AB0E19FB6B1}"/>
              </a:ext>
            </a:extLst>
          </p:cNvPr>
          <p:cNvGrpSpPr/>
          <p:nvPr/>
        </p:nvGrpSpPr>
        <p:grpSpPr>
          <a:xfrm>
            <a:off x="1547664" y="2492896"/>
            <a:ext cx="3991621" cy="2016605"/>
            <a:chOff x="1548458" y="1735524"/>
            <a:chExt cx="3991621" cy="2016605"/>
          </a:xfrm>
        </p:grpSpPr>
        <p:sp>
          <p:nvSpPr>
            <p:cNvPr id="40" name="矩形 39">
              <a:extLst>
                <a:ext uri="{FF2B5EF4-FFF2-40B4-BE49-F238E27FC236}">
                  <a16:creationId xmlns:a16="http://schemas.microsoft.com/office/drawing/2014/main" id="{2E79DB0B-09C6-462A-82E9-43B9F1814DF3}"/>
                </a:ext>
              </a:extLst>
            </p:cNvPr>
            <p:cNvSpPr/>
            <p:nvPr/>
          </p:nvSpPr>
          <p:spPr>
            <a:xfrm rot="1400643">
              <a:off x="2134121" y="2428055"/>
              <a:ext cx="3405958" cy="1324074"/>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 name="组合 40">
              <a:extLst>
                <a:ext uri="{FF2B5EF4-FFF2-40B4-BE49-F238E27FC236}">
                  <a16:creationId xmlns:a16="http://schemas.microsoft.com/office/drawing/2014/main" id="{7B1D087C-6767-4162-9AAF-8E7E79C5CE62}"/>
                </a:ext>
              </a:extLst>
            </p:cNvPr>
            <p:cNvGrpSpPr/>
            <p:nvPr/>
          </p:nvGrpSpPr>
          <p:grpSpPr>
            <a:xfrm>
              <a:off x="1548458" y="1735524"/>
              <a:ext cx="1309988" cy="1309988"/>
              <a:chOff x="1174574" y="1234009"/>
              <a:chExt cx="2239520" cy="2239520"/>
            </a:xfrm>
          </p:grpSpPr>
          <p:sp>
            <p:nvSpPr>
              <p:cNvPr id="42" name="椭圆 41">
                <a:extLst>
                  <a:ext uri="{FF2B5EF4-FFF2-40B4-BE49-F238E27FC236}">
                    <a16:creationId xmlns:a16="http://schemas.microsoft.com/office/drawing/2014/main" id="{FCA1413B-C5CC-44D7-9476-25523F9B5279}"/>
                  </a:ext>
                </a:extLst>
              </p:cNvPr>
              <p:cNvSpPr/>
              <p:nvPr/>
            </p:nvSpPr>
            <p:spPr>
              <a:xfrm>
                <a:off x="1174574" y="1234009"/>
                <a:ext cx="2239520" cy="2239520"/>
              </a:xfrm>
              <a:prstGeom prst="ellipse">
                <a:avLst/>
              </a:prstGeom>
              <a:solidFill>
                <a:srgbClr val="20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8">
                <a:extLst>
                  <a:ext uri="{FF2B5EF4-FFF2-40B4-BE49-F238E27FC236}">
                    <a16:creationId xmlns:a16="http://schemas.microsoft.com/office/drawing/2014/main" id="{B1466C75-8059-4A16-A52D-2249E1E67A7A}"/>
                  </a:ext>
                </a:extLst>
              </p:cNvPr>
              <p:cNvSpPr txBox="1"/>
              <p:nvPr/>
            </p:nvSpPr>
            <p:spPr>
              <a:xfrm>
                <a:off x="1723249" y="1906094"/>
                <a:ext cx="1029774" cy="895350"/>
              </a:xfrm>
              <a:prstGeom prst="rect">
                <a:avLst/>
              </a:prstGeom>
              <a:noFill/>
              <a:ln w="117475">
                <a:noFill/>
              </a:ln>
              <a:effectLst/>
            </p:spPr>
            <p:txBody>
              <a:bodyPr wrap="none" rtlCol="0">
                <a:prstTxWarp prst="textPlain">
                  <a:avLst/>
                </a:prstTxWarp>
                <a:spAutoFit/>
              </a:bodyPr>
              <a:lstStyle/>
              <a:p>
                <a:pPr algn="ctr"/>
                <a:r>
                  <a:rPr lang="en-US" altLang="zh-CN"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rPr>
                  <a:t>01</a:t>
                </a:r>
                <a:endParaRPr lang="zh-CN" altLang="en-US" spc="100" dirty="0">
                  <a:solidFill>
                    <a:schemeClr val="bg1"/>
                  </a:solidFill>
                  <a:effectLst>
                    <a:outerShdw blurRad="38100" dist="38100" dir="2700000" algn="tl">
                      <a:srgbClr val="000000">
                        <a:alpha val="43137"/>
                      </a:srgbClr>
                    </a:outerShdw>
                  </a:effectLst>
                  <a:latin typeface="Impact" panose="020B0806030902050204" pitchFamily="34" charset="0"/>
                  <a:cs typeface="Arial" panose="020B0604020202020204" pitchFamily="34" charset="0"/>
                </a:endParaRPr>
              </a:p>
            </p:txBody>
          </p:sp>
        </p:grpSp>
      </p:grpSp>
      <p:sp>
        <p:nvSpPr>
          <p:cNvPr id="44" name="文本框 43">
            <a:extLst>
              <a:ext uri="{FF2B5EF4-FFF2-40B4-BE49-F238E27FC236}">
                <a16:creationId xmlns:a16="http://schemas.microsoft.com/office/drawing/2014/main" id="{EC95A522-F488-44CB-8089-9909D18293E0}"/>
              </a:ext>
            </a:extLst>
          </p:cNvPr>
          <p:cNvSpPr txBox="1"/>
          <p:nvPr/>
        </p:nvSpPr>
        <p:spPr>
          <a:xfrm>
            <a:off x="3422149" y="2856257"/>
            <a:ext cx="4824536" cy="707886"/>
          </a:xfrm>
          <a:prstGeom prst="rect">
            <a:avLst/>
          </a:prstGeom>
          <a:noFill/>
        </p:spPr>
        <p:txBody>
          <a:bodyPr wrap="square" rtlCol="0">
            <a:spAutoFit/>
          </a:bodyPr>
          <a:lstStyle/>
          <a:p>
            <a:r>
              <a:rPr lang="en-US" altLang="zh-CN" sz="4000" b="1" spc="300" dirty="0" err="1">
                <a:solidFill>
                  <a:schemeClr val="accent1"/>
                </a:solidFill>
                <a:latin typeface="黑体" panose="02010609060101010101" charset="-122"/>
                <a:ea typeface="黑体" panose="02010609060101010101" charset="-122"/>
              </a:rPr>
              <a:t>Scikit</a:t>
            </a:r>
            <a:r>
              <a:rPr lang="en-US" altLang="zh-CN" sz="4000" b="1" spc="300" dirty="0">
                <a:solidFill>
                  <a:schemeClr val="accent1"/>
                </a:solidFill>
                <a:latin typeface="黑体" panose="02010609060101010101" charset="-122"/>
                <a:ea typeface="黑体" panose="02010609060101010101" charset="-122"/>
              </a:rPr>
              <a:t>-Learn</a:t>
            </a:r>
            <a:r>
              <a:rPr lang="zh-CN" altLang="en-US" sz="4000" b="1" spc="300" dirty="0">
                <a:solidFill>
                  <a:schemeClr val="accent1"/>
                </a:solidFill>
                <a:latin typeface="黑体" panose="02010609060101010101" charset="-122"/>
                <a:ea typeface="黑体" panose="02010609060101010101" charset="-122"/>
              </a:rPr>
              <a:t>简介</a:t>
            </a:r>
          </a:p>
        </p:txBody>
      </p:sp>
    </p:spTree>
    <p:extLst>
      <p:ext uri="{BB962C8B-B14F-4D97-AF65-F5344CB8AC3E}">
        <p14:creationId xmlns:p14="http://schemas.microsoft.com/office/powerpoint/2010/main" val="4007821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graphicFrame>
        <p:nvGraphicFramePr>
          <p:cNvPr id="7" name="图示 6">
            <a:extLst>
              <a:ext uri="{FF2B5EF4-FFF2-40B4-BE49-F238E27FC236}">
                <a16:creationId xmlns:a16="http://schemas.microsoft.com/office/drawing/2014/main" id="{41FE44D1-377A-4BB4-8FF6-E78496A5C60A}"/>
              </a:ext>
            </a:extLst>
          </p:cNvPr>
          <p:cNvGraphicFramePr/>
          <p:nvPr>
            <p:extLst>
              <p:ext uri="{D42A27DB-BD31-4B8C-83A1-F6EECF244321}">
                <p14:modId xmlns:p14="http://schemas.microsoft.com/office/powerpoint/2010/main" val="1424032371"/>
              </p:ext>
            </p:extLst>
          </p:nvPr>
        </p:nvGraphicFramePr>
        <p:xfrm>
          <a:off x="1954206" y="2044024"/>
          <a:ext cx="5776195" cy="3977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a:bodyPr>
          <a:lstStyle/>
          <a:p>
            <a:pPr marL="0" indent="0">
              <a:buNone/>
            </a:pPr>
            <a:r>
              <a:rPr lang="en-US" altLang="zh-CN" sz="2400" b="1" spc="300" dirty="0">
                <a:latin typeface="黑体" panose="02010609060101010101" charset="-122"/>
                <a:ea typeface="黑体" panose="02010609060101010101" charset="-122"/>
              </a:rPr>
              <a:t>1.</a:t>
            </a:r>
            <a:r>
              <a:rPr lang="zh-CN" altLang="en-US" sz="2800" b="1" spc="300" dirty="0">
                <a:latin typeface="+mn-ea"/>
              </a:rPr>
              <a:t>知识框架图</a:t>
            </a:r>
            <a:endParaRPr lang="zh-CN" altLang="en-US" sz="2800" dirty="0">
              <a:latin typeface="+mn-ea"/>
            </a:endParaRPr>
          </a:p>
        </p:txBody>
      </p:sp>
    </p:spTree>
    <p:extLst>
      <p:ext uri="{BB962C8B-B14F-4D97-AF65-F5344CB8AC3E}">
        <p14:creationId xmlns:p14="http://schemas.microsoft.com/office/powerpoint/2010/main" val="53187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a:bodyPr>
          <a:lstStyle/>
          <a:p>
            <a:pPr marL="0" indent="0">
              <a:buNone/>
            </a:pPr>
            <a:endParaRPr lang="zh-CN" altLang="en-US" sz="2400" dirty="0">
              <a:solidFill>
                <a:srgbClr val="FF0000"/>
              </a:solidFill>
            </a:endParaRPr>
          </a:p>
        </p:txBody>
      </p:sp>
      <p:sp>
        <p:nvSpPr>
          <p:cNvPr id="6" name="文本框 5">
            <a:extLst>
              <a:ext uri="{FF2B5EF4-FFF2-40B4-BE49-F238E27FC236}">
                <a16:creationId xmlns:a16="http://schemas.microsoft.com/office/drawing/2014/main" id="{9C4679F7-9CC0-43C2-B3B8-70DC7074FD1C}"/>
              </a:ext>
            </a:extLst>
          </p:cNvPr>
          <p:cNvSpPr txBox="1"/>
          <p:nvPr/>
        </p:nvSpPr>
        <p:spPr>
          <a:xfrm>
            <a:off x="648668" y="1327200"/>
            <a:ext cx="6555160" cy="1785104"/>
          </a:xfrm>
          <a:prstGeom prst="rect">
            <a:avLst/>
          </a:prstGeom>
          <a:noFill/>
        </p:spPr>
        <p:txBody>
          <a:bodyPr wrap="square">
            <a:spAutoFit/>
          </a:bodyPr>
          <a:lstStyle/>
          <a:p>
            <a:pPr>
              <a:spcBef>
                <a:spcPts val="600"/>
              </a:spcBef>
              <a:buSzPct val="75000"/>
            </a:pPr>
            <a:r>
              <a:rPr lang="en-US" altLang="zh-CN" sz="2800" b="1" dirty="0">
                <a:latin typeface="Times New Roman" panose="02020603050405020304" pitchFamily="18" charset="0"/>
                <a:cs typeface="Times New Roman" panose="02020603050405020304" pitchFamily="18" charset="0"/>
              </a:rPr>
              <a:t>2. Scikit-Learn</a:t>
            </a:r>
            <a:r>
              <a:rPr lang="zh-CN" altLang="zh-CN" sz="2800" b="1" dirty="0">
                <a:latin typeface="Times New Roman" panose="02020603050405020304" pitchFamily="18" charset="0"/>
                <a:cs typeface="Times New Roman" panose="02020603050405020304" pitchFamily="18" charset="0"/>
              </a:rPr>
              <a:t>的主要功能</a:t>
            </a:r>
            <a:endParaRPr lang="zh-CN" altLang="zh-CN" sz="2800"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Scikit-Learn</a:t>
            </a:r>
            <a:r>
              <a:rPr lang="zh-CN" altLang="zh-CN" dirty="0">
                <a:latin typeface="Times New Roman" panose="02020603050405020304" pitchFamily="18" charset="0"/>
                <a:cs typeface="Times New Roman" panose="02020603050405020304" pitchFamily="18" charset="0"/>
              </a:rPr>
              <a:t>项目是由数据科学家</a:t>
            </a:r>
            <a:r>
              <a:rPr lang="en-US" altLang="zh-CN" dirty="0">
                <a:latin typeface="Times New Roman" panose="02020603050405020304" pitchFamily="18" charset="0"/>
                <a:cs typeface="Times New Roman" panose="02020603050405020304" pitchFamily="18" charset="0"/>
              </a:rPr>
              <a:t> David </a:t>
            </a:r>
            <a:r>
              <a:rPr lang="en-US" altLang="zh-CN" dirty="0" err="1">
                <a:latin typeface="Times New Roman" panose="02020603050405020304" pitchFamily="18" charset="0"/>
                <a:cs typeface="Times New Roman" panose="02020603050405020304" pitchFamily="18" charset="0"/>
              </a:rPr>
              <a:t>Cournapeau</a:t>
            </a: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 2007 </a:t>
            </a:r>
            <a:r>
              <a:rPr lang="zh-CN" altLang="zh-CN" dirty="0">
                <a:latin typeface="Times New Roman" panose="02020603050405020304" pitchFamily="18" charset="0"/>
                <a:cs typeface="Times New Roman" panose="02020603050405020304" pitchFamily="18" charset="0"/>
              </a:rPr>
              <a:t>年发起的，它目前已经成了</a:t>
            </a:r>
            <a:r>
              <a:rPr lang="en-US" altLang="zh-CN" dirty="0">
                <a:latin typeface="Times New Roman" panose="02020603050405020304" pitchFamily="18" charset="0"/>
                <a:cs typeface="Times New Roman" panose="02020603050405020304" pitchFamily="18" charset="0"/>
              </a:rPr>
              <a:t>Python</a:t>
            </a:r>
            <a:r>
              <a:rPr lang="zh-CN" altLang="zh-CN" dirty="0">
                <a:latin typeface="Times New Roman" panose="02020603050405020304" pitchFamily="18" charset="0"/>
                <a:cs typeface="Times New Roman" panose="02020603050405020304" pitchFamily="18" charset="0"/>
              </a:rPr>
              <a:t>语言中专门针对机器学习应用的一款开源框架，几乎覆盖了机器学习的所有主流算法。</a:t>
            </a:r>
            <a:endParaRPr lang="en-US" altLang="zh-CN"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其官方网址为</a:t>
            </a:r>
            <a:r>
              <a:rPr lang="en-US" altLang="zh-CN" dirty="0">
                <a:latin typeface="Times New Roman" panose="02020603050405020304" pitchFamily="18" charset="0"/>
                <a:cs typeface="Times New Roman" panose="02020603050405020304" pitchFamily="18" charset="0"/>
                <a:hlinkClick r:id="rId4"/>
              </a:rPr>
              <a:t>http://Scikit-Learn.org/stable/</a:t>
            </a: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，如</a:t>
            </a:r>
            <a:r>
              <a:rPr lang="zh-CN" altLang="en-US" dirty="0">
                <a:latin typeface="Times New Roman" panose="02020603050405020304" pitchFamily="18" charset="0"/>
                <a:cs typeface="Times New Roman" panose="02020603050405020304" pitchFamily="18" charset="0"/>
              </a:rPr>
              <a:t>下</a:t>
            </a:r>
            <a:r>
              <a:rPr lang="zh-CN" altLang="zh-CN" dirty="0">
                <a:latin typeface="Times New Roman" panose="02020603050405020304" pitchFamily="18" charset="0"/>
                <a:cs typeface="Times New Roman" panose="02020603050405020304" pitchFamily="18" charset="0"/>
              </a:rPr>
              <a:t>图所示</a:t>
            </a:r>
            <a:r>
              <a:rPr lang="zh-CN" altLang="zh-CN" dirty="0"/>
              <a:t>。</a:t>
            </a:r>
          </a:p>
        </p:txBody>
      </p:sp>
      <p:graphicFrame>
        <p:nvGraphicFramePr>
          <p:cNvPr id="8" name="对象 7">
            <a:extLst>
              <a:ext uri="{FF2B5EF4-FFF2-40B4-BE49-F238E27FC236}">
                <a16:creationId xmlns:a16="http://schemas.microsoft.com/office/drawing/2014/main" id="{EC845292-5AAF-4F1A-BCFD-715734420702}"/>
              </a:ext>
            </a:extLst>
          </p:cNvPr>
          <p:cNvGraphicFramePr>
            <a:graphicFrameLocks noChangeAspect="1"/>
          </p:cNvGraphicFramePr>
          <p:nvPr>
            <p:extLst>
              <p:ext uri="{D42A27DB-BD31-4B8C-83A1-F6EECF244321}">
                <p14:modId xmlns:p14="http://schemas.microsoft.com/office/powerpoint/2010/main" val="900861496"/>
              </p:ext>
            </p:extLst>
          </p:nvPr>
        </p:nvGraphicFramePr>
        <p:xfrm>
          <a:off x="711002" y="3231688"/>
          <a:ext cx="5137150" cy="2447925"/>
        </p:xfrm>
        <a:graphic>
          <a:graphicData uri="http://schemas.openxmlformats.org/presentationml/2006/ole">
            <mc:AlternateContent xmlns:mc="http://schemas.openxmlformats.org/markup-compatibility/2006">
              <mc:Choice xmlns:v="urn:schemas-microsoft-com:vml" Requires="v">
                <p:oleObj r:id="rId5" imgW="17028360" imgH="8101440" progId="">
                  <p:embed/>
                </p:oleObj>
              </mc:Choice>
              <mc:Fallback>
                <p:oleObj r:id="rId5" imgW="17028360" imgH="8101440" progId="">
                  <p:embed/>
                  <p:pic>
                    <p:nvPicPr>
                      <p:cNvPr id="2" name="对象 1"/>
                      <p:cNvPicPr/>
                      <p:nvPr/>
                    </p:nvPicPr>
                    <p:blipFill>
                      <a:blip r:embed="rId6"/>
                      <a:stretch>
                        <a:fillRect/>
                      </a:stretch>
                    </p:blipFill>
                    <p:spPr>
                      <a:xfrm>
                        <a:off x="711002" y="3231688"/>
                        <a:ext cx="5137150" cy="24479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0E9E86B-B9B1-4C66-91AD-10E038098C89}"/>
              </a:ext>
            </a:extLst>
          </p:cNvPr>
          <p:cNvGraphicFramePr>
            <a:graphicFrameLocks noChangeAspect="1"/>
          </p:cNvGraphicFramePr>
          <p:nvPr>
            <p:extLst>
              <p:ext uri="{D42A27DB-BD31-4B8C-83A1-F6EECF244321}">
                <p14:modId xmlns:p14="http://schemas.microsoft.com/office/powerpoint/2010/main" val="1068998544"/>
              </p:ext>
            </p:extLst>
          </p:nvPr>
        </p:nvGraphicFramePr>
        <p:xfrm>
          <a:off x="6144072" y="3244611"/>
          <a:ext cx="2026026" cy="2448115"/>
        </p:xfrm>
        <a:graphic>
          <a:graphicData uri="http://schemas.openxmlformats.org/presentationml/2006/ole">
            <mc:AlternateContent xmlns:mc="http://schemas.openxmlformats.org/markup-compatibility/2006">
              <mc:Choice xmlns:v="urn:schemas-microsoft-com:vml" Requires="v">
                <p:oleObj r:id="rId7" imgW="4850640" imgH="5853960" progId="">
                  <p:embed/>
                </p:oleObj>
              </mc:Choice>
              <mc:Fallback>
                <p:oleObj r:id="rId7" imgW="4850640" imgH="5853960" progId="">
                  <p:embed/>
                  <p:pic>
                    <p:nvPicPr>
                      <p:cNvPr id="4" name="对象 3"/>
                      <p:cNvPicPr/>
                      <p:nvPr/>
                    </p:nvPicPr>
                    <p:blipFill>
                      <a:blip r:embed="rId8"/>
                      <a:stretch>
                        <a:fillRect/>
                      </a:stretch>
                    </p:blipFill>
                    <p:spPr>
                      <a:xfrm>
                        <a:off x="6144072" y="3244611"/>
                        <a:ext cx="2026026" cy="2448115"/>
                      </a:xfrm>
                      <a:prstGeom prst="rect">
                        <a:avLst/>
                      </a:prstGeom>
                    </p:spPr>
                  </p:pic>
                </p:oleObj>
              </mc:Fallback>
            </mc:AlternateContent>
          </a:graphicData>
        </a:graphic>
      </p:graphicFrame>
    </p:spTree>
    <p:extLst>
      <p:ext uri="{BB962C8B-B14F-4D97-AF65-F5344CB8AC3E}">
        <p14:creationId xmlns:p14="http://schemas.microsoft.com/office/powerpoint/2010/main" val="119514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a:bodyPr>
          <a:lstStyle/>
          <a:p>
            <a:pPr marL="0" indent="0">
              <a:buNone/>
            </a:pPr>
            <a:endParaRPr lang="zh-CN" altLang="en-US" sz="2400" dirty="0">
              <a:solidFill>
                <a:srgbClr val="FF0000"/>
              </a:solidFill>
            </a:endParaRPr>
          </a:p>
        </p:txBody>
      </p:sp>
      <p:sp>
        <p:nvSpPr>
          <p:cNvPr id="6" name="文本框 5">
            <a:extLst>
              <a:ext uri="{FF2B5EF4-FFF2-40B4-BE49-F238E27FC236}">
                <a16:creationId xmlns:a16="http://schemas.microsoft.com/office/drawing/2014/main" id="{9C4679F7-9CC0-43C2-B3B8-70DC7074FD1C}"/>
              </a:ext>
            </a:extLst>
          </p:cNvPr>
          <p:cNvSpPr txBox="1"/>
          <p:nvPr/>
        </p:nvSpPr>
        <p:spPr>
          <a:xfrm>
            <a:off x="648668" y="1327200"/>
            <a:ext cx="7379716" cy="3400931"/>
          </a:xfrm>
          <a:prstGeom prst="rect">
            <a:avLst/>
          </a:prstGeom>
          <a:noFill/>
        </p:spPr>
        <p:txBody>
          <a:bodyPr wrap="square">
            <a:spAutoFit/>
          </a:bodyPr>
          <a:lstStyle/>
          <a:p>
            <a:pPr>
              <a:spcBef>
                <a:spcPts val="600"/>
              </a:spcBef>
              <a:buSzPct val="75000"/>
            </a:pPr>
            <a:r>
              <a:rPr lang="en-US" altLang="zh-CN" sz="2400" b="1" dirty="0">
                <a:latin typeface="Times New Roman" panose="02020603050405020304" pitchFamily="18" charset="0"/>
                <a:cs typeface="Times New Roman" panose="02020603050405020304" pitchFamily="18" charset="0"/>
              </a:rPr>
              <a:t>2. Scikit-Learn</a:t>
            </a:r>
            <a:r>
              <a:rPr lang="zh-CN" altLang="zh-CN" sz="2400" b="1" dirty="0">
                <a:latin typeface="Times New Roman" panose="02020603050405020304" pitchFamily="18" charset="0"/>
                <a:cs typeface="Times New Roman" panose="02020603050405020304" pitchFamily="18" charset="0"/>
              </a:rPr>
              <a:t>的主要功能</a:t>
            </a:r>
          </a:p>
          <a:p>
            <a:pPr marL="342900" indent="-342900">
              <a:spcBef>
                <a:spcPts val="600"/>
              </a:spcBef>
              <a:buSzPct val="75000"/>
              <a:buFont typeface="Wingdings" panose="05000000000000000000" pitchFamily="2" charset="2"/>
              <a:buChar char="l"/>
            </a:pPr>
            <a:r>
              <a:rPr lang="zh-CN" altLang="en-US" sz="2200" dirty="0"/>
              <a:t>作为数据挖掘算法分析、设计和实施的开发人员，通常希望能够掌握算法的具体思路、实现流程和参数调优。</a:t>
            </a:r>
            <a:endParaRPr lang="en-US" altLang="zh-CN" sz="2200" dirty="0"/>
          </a:p>
          <a:p>
            <a:pPr marL="342900" indent="-342900">
              <a:spcBef>
                <a:spcPts val="600"/>
              </a:spcBef>
              <a:buSzPct val="75000"/>
              <a:buFont typeface="Wingdings" panose="05000000000000000000" pitchFamily="2" charset="2"/>
              <a:buChar char="l"/>
            </a:pPr>
            <a:r>
              <a:rPr lang="zh-CN" altLang="en-US" sz="2200" dirty="0"/>
              <a:t>但对于参与数据挖掘工作的人而言，他们可能并不关注算法的实现细节，而更关注如何从业务分析的角度来选择重要的数据属性和合适的算法。</a:t>
            </a:r>
            <a:endParaRPr lang="en-US" altLang="zh-CN" sz="2200" dirty="0"/>
          </a:p>
          <a:p>
            <a:pPr marL="342900" indent="-342900">
              <a:spcBef>
                <a:spcPts val="600"/>
              </a:spcBef>
              <a:buSzPct val="75000"/>
              <a:buFont typeface="Wingdings" panose="05000000000000000000" pitchFamily="2" charset="2"/>
              <a:buChar char="l"/>
            </a:pPr>
            <a:r>
              <a:rPr lang="en-US" altLang="zh-CN" sz="2200" dirty="0" err="1">
                <a:latin typeface="Times New Roman" panose="02020603050405020304" pitchFamily="18" charset="0"/>
                <a:cs typeface="Times New Roman" panose="02020603050405020304" pitchFamily="18" charset="0"/>
              </a:rPr>
              <a:t>Scikit</a:t>
            </a:r>
            <a:r>
              <a:rPr lang="en-US" altLang="zh-CN" sz="2200" dirty="0">
                <a:latin typeface="Times New Roman" panose="02020603050405020304" pitchFamily="18" charset="0"/>
                <a:cs typeface="Times New Roman" panose="02020603050405020304" pitchFamily="18" charset="0"/>
              </a:rPr>
              <a:t>-Learn</a:t>
            </a:r>
            <a:r>
              <a:rPr lang="zh-CN" altLang="en-US" sz="2200" dirty="0"/>
              <a:t>为数据挖掘算法开发人员和业务专家参与算法与模型分析的人士提供了一个共同的接口，它是目前广受欢迎的简单高效的数据挖掘和数据分析工具。</a:t>
            </a:r>
          </a:p>
        </p:txBody>
      </p:sp>
    </p:spTree>
    <p:extLst>
      <p:ext uri="{BB962C8B-B14F-4D97-AF65-F5344CB8AC3E}">
        <p14:creationId xmlns:p14="http://schemas.microsoft.com/office/powerpoint/2010/main" val="3715169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a:bodyPr>
          <a:lstStyle/>
          <a:p>
            <a:pPr marL="0" indent="0">
              <a:buNone/>
            </a:pPr>
            <a:endParaRPr lang="zh-CN" altLang="en-US" sz="2400" dirty="0">
              <a:solidFill>
                <a:srgbClr val="FF0000"/>
              </a:solidFill>
            </a:endParaRPr>
          </a:p>
        </p:txBody>
      </p:sp>
      <p:sp>
        <p:nvSpPr>
          <p:cNvPr id="6" name="文本框 5">
            <a:extLst>
              <a:ext uri="{FF2B5EF4-FFF2-40B4-BE49-F238E27FC236}">
                <a16:creationId xmlns:a16="http://schemas.microsoft.com/office/drawing/2014/main" id="{9C4679F7-9CC0-43C2-B3B8-70DC7074FD1C}"/>
              </a:ext>
            </a:extLst>
          </p:cNvPr>
          <p:cNvSpPr txBox="1"/>
          <p:nvPr/>
        </p:nvSpPr>
        <p:spPr>
          <a:xfrm>
            <a:off x="648668" y="1327200"/>
            <a:ext cx="7379716" cy="3647152"/>
          </a:xfrm>
          <a:prstGeom prst="rect">
            <a:avLst/>
          </a:prstGeom>
          <a:noFill/>
        </p:spPr>
        <p:txBody>
          <a:bodyPr wrap="square">
            <a:spAutoFit/>
          </a:bodyPr>
          <a:lstStyle/>
          <a:p>
            <a:pPr>
              <a:spcBef>
                <a:spcPts val="600"/>
              </a:spcBef>
              <a:buSzPct val="75000"/>
            </a:pPr>
            <a:r>
              <a:rPr lang="en-US" altLang="zh-CN" sz="2800" b="1" dirty="0">
                <a:latin typeface="Times New Roman" panose="02020603050405020304" pitchFamily="18" charset="0"/>
                <a:cs typeface="Times New Roman" panose="02020603050405020304" pitchFamily="18" charset="0"/>
              </a:rPr>
              <a:t>2.Scikit-Learn</a:t>
            </a:r>
            <a:r>
              <a:rPr lang="zh-CN" altLang="zh-CN" sz="2800" b="1" dirty="0">
                <a:latin typeface="Times New Roman" panose="02020603050405020304" pitchFamily="18" charset="0"/>
                <a:cs typeface="Times New Roman" panose="02020603050405020304" pitchFamily="18" charset="0"/>
              </a:rPr>
              <a:t>的主要功能</a:t>
            </a:r>
            <a:endParaRPr lang="zh-CN" altLang="zh-CN" sz="2800"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r>
              <a:rPr lang="en-US" altLang="zh-CN" sz="2400" b="1" dirty="0">
                <a:latin typeface="Times New Roman" panose="02020603050405020304" pitchFamily="18" charset="0"/>
                <a:cs typeface="Times New Roman" panose="02020603050405020304" pitchFamily="18" charset="0"/>
              </a:rPr>
              <a:t>Scikit-Learn</a:t>
            </a:r>
            <a:r>
              <a:rPr lang="zh-CN" altLang="en-US" sz="2400" b="1" dirty="0">
                <a:latin typeface="Times New Roman" panose="02020603050405020304" pitchFamily="18" charset="0"/>
                <a:cs typeface="Times New Roman" panose="02020603050405020304" pitchFamily="18" charset="0"/>
              </a:rPr>
              <a:t>的主要功能包括如下六个方面：</a:t>
            </a:r>
            <a:endParaRPr lang="en-US" altLang="zh-CN" sz="2400" b="1" dirty="0">
              <a:latin typeface="Times New Roman" panose="02020603050405020304" pitchFamily="18" charset="0"/>
              <a:cs typeface="Times New Roman" panose="02020603050405020304" pitchFamily="18" charset="0"/>
            </a:endParaRP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Classification</a:t>
            </a:r>
            <a:r>
              <a:rPr lang="zh-CN" altLang="en-US" sz="2400" b="1" dirty="0">
                <a:latin typeface="Times New Roman" panose="02020603050405020304" pitchFamily="18" charset="0"/>
                <a:cs typeface="Times New Roman" panose="02020603050405020304" pitchFamily="18" charset="0"/>
              </a:rPr>
              <a:t>（分类）</a:t>
            </a: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Regression</a:t>
            </a:r>
            <a:r>
              <a:rPr lang="zh-CN" altLang="en-US" sz="2400" b="1" dirty="0">
                <a:latin typeface="Times New Roman" panose="02020603050405020304" pitchFamily="18" charset="0"/>
                <a:cs typeface="Times New Roman" panose="02020603050405020304" pitchFamily="18" charset="0"/>
              </a:rPr>
              <a:t>（回归）</a:t>
            </a: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Clustering</a:t>
            </a:r>
            <a:r>
              <a:rPr lang="zh-CN" altLang="en-US" sz="2400" b="1" dirty="0">
                <a:latin typeface="Times New Roman" panose="02020603050405020304" pitchFamily="18" charset="0"/>
                <a:cs typeface="Times New Roman" panose="02020603050405020304" pitchFamily="18" charset="0"/>
              </a:rPr>
              <a:t>（聚类）</a:t>
            </a: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Dimensionality Reduction</a:t>
            </a: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5</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Model Selection</a:t>
            </a:r>
          </a:p>
          <a:p>
            <a:pPr lvl="1">
              <a:spcBef>
                <a:spcPts val="600"/>
              </a:spcBef>
              <a:buSzPct val="75000"/>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6</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Preprocessing</a:t>
            </a:r>
            <a:r>
              <a:rPr lang="zh-CN" altLang="en-US" sz="2400" b="1" dirty="0">
                <a:latin typeface="Times New Roman" panose="02020603050405020304" pitchFamily="18" charset="0"/>
                <a:cs typeface="Times New Roman" panose="02020603050405020304" pitchFamily="18" charset="0"/>
              </a:rPr>
              <a:t>（数据预处理）</a:t>
            </a:r>
          </a:p>
        </p:txBody>
      </p:sp>
    </p:spTree>
    <p:extLst>
      <p:ext uri="{BB962C8B-B14F-4D97-AF65-F5344CB8AC3E}">
        <p14:creationId xmlns:p14="http://schemas.microsoft.com/office/powerpoint/2010/main" val="178702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a:t>
            </a:r>
            <a:r>
              <a:rPr lang="en-US" altLang="zh-CN" sz="3200" dirty="0">
                <a:solidFill>
                  <a:srgbClr val="8A1425"/>
                </a:solidFill>
                <a:latin typeface="微软雅黑" panose="020B0503020204020204" pitchFamily="34" charset="-122"/>
                <a:ea typeface="微软雅黑" panose="020B0503020204020204" pitchFamily="34" charset="-122"/>
              </a:rPr>
              <a:t>Scikit-Learn</a:t>
            </a:r>
            <a:r>
              <a:rPr lang="zh-CN" altLang="en-US" sz="3200" dirty="0">
                <a:solidFill>
                  <a:srgbClr val="8A1425"/>
                </a:solidFill>
                <a:latin typeface="微软雅黑" panose="020B0503020204020204" pitchFamily="34" charset="-122"/>
                <a:ea typeface="微软雅黑" panose="020B0503020204020204" pitchFamily="34" charset="-122"/>
              </a:rPr>
              <a:t>简介</a:t>
            </a:r>
          </a:p>
        </p:txBody>
      </p:sp>
      <p:sp>
        <p:nvSpPr>
          <p:cNvPr id="5" name="内容占位符 4">
            <a:extLst>
              <a:ext uri="{FF2B5EF4-FFF2-40B4-BE49-F238E27FC236}">
                <a16:creationId xmlns:a16="http://schemas.microsoft.com/office/drawing/2014/main" id="{29FA31F5-A7F0-47F5-B662-915A3ECC0172}"/>
              </a:ext>
            </a:extLst>
          </p:cNvPr>
          <p:cNvSpPr>
            <a:spLocks noGrp="1"/>
          </p:cNvSpPr>
          <p:nvPr>
            <p:ph idx="1"/>
          </p:nvPr>
        </p:nvSpPr>
        <p:spPr>
          <a:xfrm>
            <a:off x="611560" y="1340768"/>
            <a:ext cx="8229600" cy="4525963"/>
          </a:xfrm>
        </p:spPr>
        <p:txBody>
          <a:bodyPr>
            <a:normAutofit fontScale="92500"/>
          </a:bodyPr>
          <a:lstStyle/>
          <a:p>
            <a:pPr marL="0" indent="0">
              <a:spcBef>
                <a:spcPts val="600"/>
              </a:spcBef>
              <a:buSzPct val="75000"/>
              <a:buNone/>
            </a:pPr>
            <a:r>
              <a:rPr lang="en-US" altLang="zh-CN" sz="2400" b="1" dirty="0">
                <a:latin typeface="Times New Roman" panose="02020603050405020304" pitchFamily="18" charset="0"/>
                <a:cs typeface="Times New Roman" panose="02020603050405020304" pitchFamily="18" charset="0"/>
              </a:rPr>
              <a:t>3. </a:t>
            </a:r>
            <a:r>
              <a:rPr lang="en-US" altLang="zh-CN" sz="2400" b="1" dirty="0" err="1">
                <a:latin typeface="Times New Roman" panose="02020603050405020304" pitchFamily="18" charset="0"/>
                <a:cs typeface="Times New Roman" panose="02020603050405020304" pitchFamily="18" charset="0"/>
              </a:rPr>
              <a:t>Scikit</a:t>
            </a:r>
            <a:r>
              <a:rPr lang="en-US" altLang="zh-CN" sz="2400" b="1" dirty="0">
                <a:latin typeface="Times New Roman" panose="02020603050405020304" pitchFamily="18" charset="0"/>
                <a:cs typeface="Times New Roman" panose="02020603050405020304" pitchFamily="18" charset="0"/>
              </a:rPr>
              <a:t>-Learn</a:t>
            </a:r>
            <a:r>
              <a:rPr lang="zh-CN" altLang="zh-CN" sz="2400" b="1" dirty="0">
                <a:latin typeface="Times New Roman" panose="02020603050405020304" pitchFamily="18" charset="0"/>
                <a:cs typeface="Times New Roman" panose="02020603050405020304" pitchFamily="18" charset="0"/>
              </a:rPr>
              <a:t>安装</a:t>
            </a:r>
            <a:endParaRPr lang="en-US" altLang="zh-CN" sz="2400" b="1" dirty="0">
              <a:latin typeface="Times New Roman" panose="02020603050405020304" pitchFamily="18" charset="0"/>
              <a:cs typeface="Times New Roman" panose="02020603050405020304" pitchFamily="18" charset="0"/>
            </a:endParaRPr>
          </a:p>
          <a:p>
            <a:pPr marL="285750" indent="-285750" latinLnBrk="1">
              <a:spcBef>
                <a:spcPts val="600"/>
              </a:spcBef>
              <a:buSzPct val="75000"/>
              <a:buFont typeface="Wingdings" panose="05000000000000000000" pitchFamily="2" charset="2"/>
              <a:buChar char="l"/>
            </a:pPr>
            <a:r>
              <a:rPr lang="zh-CN" altLang="zh-CN" sz="2400" dirty="0">
                <a:latin typeface="Times New Roman" panose="02020603050405020304" pitchFamily="18" charset="0"/>
                <a:cs typeface="Times New Roman" panose="02020603050405020304" pitchFamily="18" charset="0"/>
              </a:rPr>
              <a:t>使用</a:t>
            </a:r>
            <a:r>
              <a:rPr lang="en-US" altLang="zh-CN" sz="2400" dirty="0" err="1">
                <a:latin typeface="Times New Roman" panose="02020603050405020304" pitchFamily="18" charset="0"/>
                <a:cs typeface="Times New Roman" panose="02020603050405020304" pitchFamily="18" charset="0"/>
              </a:rPr>
              <a:t>Scikit</a:t>
            </a:r>
            <a:r>
              <a:rPr lang="en-US" altLang="zh-CN" sz="2400" dirty="0">
                <a:latin typeface="Times New Roman" panose="02020603050405020304" pitchFamily="18" charset="0"/>
                <a:cs typeface="Times New Roman" panose="02020603050405020304" pitchFamily="18" charset="0"/>
              </a:rPr>
              <a:t>-Learn</a:t>
            </a:r>
            <a:r>
              <a:rPr lang="zh-CN" altLang="zh-CN" sz="2400" dirty="0">
                <a:latin typeface="Times New Roman" panose="02020603050405020304" pitchFamily="18" charset="0"/>
                <a:cs typeface="Times New Roman" panose="02020603050405020304" pitchFamily="18" charset="0"/>
              </a:rPr>
              <a:t>进行数据挖掘时需要</a:t>
            </a:r>
            <a:r>
              <a:rPr lang="en-US" altLang="zh-CN" sz="2400" dirty="0" err="1">
                <a:latin typeface="Times New Roman" panose="02020603050405020304" pitchFamily="18" charset="0"/>
                <a:cs typeface="Times New Roman" panose="02020603050405020304" pitchFamily="18" charset="0"/>
              </a:rPr>
              <a:t>NumPy</a:t>
            </a:r>
            <a:r>
              <a:rPr lang="zh-CN" altLang="zh-CN"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SciPy</a:t>
            </a:r>
            <a:r>
              <a:rPr lang="zh-CN" altLang="zh-CN" sz="2400" dirty="0">
                <a:latin typeface="Times New Roman" panose="02020603050405020304" pitchFamily="18" charset="0"/>
                <a:cs typeface="Times New Roman" panose="02020603050405020304" pitchFamily="18" charset="0"/>
              </a:rPr>
              <a:t>等包的支持，因此在安装</a:t>
            </a:r>
            <a:r>
              <a:rPr lang="en-US" altLang="zh-CN" sz="2400" dirty="0" err="1">
                <a:latin typeface="Times New Roman" panose="02020603050405020304" pitchFamily="18" charset="0"/>
                <a:cs typeface="Times New Roman" panose="02020603050405020304" pitchFamily="18" charset="0"/>
              </a:rPr>
              <a:t>Scikit</a:t>
            </a:r>
            <a:r>
              <a:rPr lang="en-US" altLang="zh-CN" sz="2400" dirty="0">
                <a:latin typeface="Times New Roman" panose="02020603050405020304" pitchFamily="18" charset="0"/>
                <a:cs typeface="Times New Roman" panose="02020603050405020304" pitchFamily="18" charset="0"/>
              </a:rPr>
              <a:t>-Learn</a:t>
            </a:r>
            <a:r>
              <a:rPr lang="zh-CN" altLang="zh-CN" sz="2400" dirty="0">
                <a:latin typeface="Times New Roman" panose="02020603050405020304" pitchFamily="18" charset="0"/>
                <a:cs typeface="Times New Roman" panose="02020603050405020304" pitchFamily="18" charset="0"/>
              </a:rPr>
              <a:t>之前需要安装这些支持包。</a:t>
            </a:r>
            <a:endParaRPr lang="en-US" altLang="zh-CN" sz="2400" dirty="0">
              <a:latin typeface="Times New Roman" panose="02020603050405020304" pitchFamily="18" charset="0"/>
              <a:cs typeface="Times New Roman" panose="02020603050405020304" pitchFamily="18" charset="0"/>
            </a:endParaRPr>
          </a:p>
          <a:p>
            <a:pPr marL="285750" indent="-285750" latinLnBrk="1">
              <a:spcBef>
                <a:spcPts val="600"/>
              </a:spcBef>
              <a:buSzPct val="75000"/>
              <a:buFont typeface="Wingdings" panose="05000000000000000000" pitchFamily="2" charset="2"/>
              <a:buChar char="l"/>
            </a:pPr>
            <a:r>
              <a:rPr lang="zh-CN" altLang="zh-CN" sz="2400" dirty="0">
                <a:latin typeface="Times New Roman" panose="02020603050405020304" pitchFamily="18" charset="0"/>
                <a:cs typeface="Times New Roman" panose="02020603050405020304" pitchFamily="18" charset="0"/>
              </a:rPr>
              <a:t>请读者通过网址</a:t>
            </a:r>
            <a:r>
              <a:rPr lang="en-US" altLang="zh-CN" sz="2400" dirty="0">
                <a:latin typeface="Times New Roman" panose="02020603050405020304" pitchFamily="18" charset="0"/>
                <a:cs typeface="Times New Roman" panose="02020603050405020304" pitchFamily="18" charset="0"/>
              </a:rPr>
              <a:t>http://Scikit-Learn.org/stable/install.html</a:t>
            </a:r>
            <a:r>
              <a:rPr lang="zh-CN" altLang="zh-CN" sz="2400" dirty="0">
                <a:latin typeface="Times New Roman" panose="02020603050405020304" pitchFamily="18" charset="0"/>
                <a:cs typeface="Times New Roman" panose="02020603050405020304" pitchFamily="18" charset="0"/>
              </a:rPr>
              <a:t>查看</a:t>
            </a:r>
            <a:r>
              <a:rPr lang="en-US" altLang="zh-CN" sz="2400" dirty="0" err="1">
                <a:latin typeface="Times New Roman" panose="02020603050405020304" pitchFamily="18" charset="0"/>
                <a:cs typeface="Times New Roman" panose="02020603050405020304" pitchFamily="18" charset="0"/>
              </a:rPr>
              <a:t>Scikit</a:t>
            </a:r>
            <a:r>
              <a:rPr lang="en-US" altLang="zh-CN" sz="2400" dirty="0">
                <a:latin typeface="Times New Roman" panose="02020603050405020304" pitchFamily="18" charset="0"/>
                <a:cs typeface="Times New Roman" panose="02020603050405020304" pitchFamily="18" charset="0"/>
              </a:rPr>
              <a:t>-Learn</a:t>
            </a:r>
            <a:r>
              <a:rPr lang="zh-CN" altLang="zh-CN" sz="2400" dirty="0">
                <a:latin typeface="Times New Roman" panose="02020603050405020304" pitchFamily="18" charset="0"/>
                <a:cs typeface="Times New Roman" panose="02020603050405020304" pitchFamily="18" charset="0"/>
              </a:rPr>
              <a:t>的官方文档</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，了解所需安装的支持包具体列表和教程。</a:t>
            </a:r>
            <a:endParaRPr lang="en-US" altLang="zh-CN" sz="2400" dirty="0">
              <a:latin typeface="Times New Roman" panose="02020603050405020304" pitchFamily="18" charset="0"/>
              <a:cs typeface="Times New Roman" panose="02020603050405020304" pitchFamily="18" charset="0"/>
            </a:endParaRPr>
          </a:p>
          <a:p>
            <a:pPr marL="285750" indent="-285750" latinLnBrk="1">
              <a:spcBef>
                <a:spcPts val="600"/>
              </a:spcBef>
              <a:buSzPct val="75000"/>
              <a:buFont typeface="Wingdings" panose="05000000000000000000" pitchFamily="2" charset="2"/>
              <a:buChar char="l"/>
            </a:pPr>
            <a:r>
              <a:rPr lang="zh-CN" altLang="zh-CN" sz="2400" dirty="0">
                <a:latin typeface="Times New Roman" panose="02020603050405020304" pitchFamily="18" charset="0"/>
                <a:cs typeface="Times New Roman" panose="02020603050405020304" pitchFamily="18" charset="0"/>
              </a:rPr>
              <a:t>如果本机安装了</a:t>
            </a:r>
            <a:r>
              <a:rPr lang="en-US" altLang="zh-CN" sz="2400" dirty="0">
                <a:latin typeface="Times New Roman" panose="02020603050405020304" pitchFamily="18" charset="0"/>
                <a:cs typeface="Times New Roman" panose="02020603050405020304" pitchFamily="18" charset="0"/>
              </a:rPr>
              <a:t>Anaconda</a:t>
            </a:r>
            <a:r>
              <a:rPr lang="zh-CN" altLang="zh-CN" sz="2400" dirty="0">
                <a:latin typeface="Times New Roman" panose="02020603050405020304" pitchFamily="18" charset="0"/>
                <a:cs typeface="Times New Roman" panose="02020603050405020304" pitchFamily="18" charset="0"/>
              </a:rPr>
              <a:t>，则系统已默认安装好</a:t>
            </a:r>
            <a:r>
              <a:rPr lang="en-US" altLang="zh-CN" sz="2400" dirty="0" err="1">
                <a:latin typeface="Times New Roman" panose="02020603050405020304" pitchFamily="18" charset="0"/>
                <a:cs typeface="Times New Roman" panose="02020603050405020304" pitchFamily="18" charset="0"/>
              </a:rPr>
              <a:t>Scikit</a:t>
            </a:r>
            <a:r>
              <a:rPr lang="en-US" altLang="zh-CN" sz="2400" dirty="0">
                <a:latin typeface="Times New Roman" panose="02020603050405020304" pitchFamily="18" charset="0"/>
                <a:cs typeface="Times New Roman" panose="02020603050405020304" pitchFamily="18" charset="0"/>
              </a:rPr>
              <a:t>-Learn</a:t>
            </a:r>
            <a:r>
              <a:rPr lang="zh-CN" altLang="zh-CN" sz="2400" dirty="0">
                <a:latin typeface="Times New Roman" panose="02020603050405020304" pitchFamily="18" charset="0"/>
                <a:cs typeface="Times New Roman" panose="02020603050405020304" pitchFamily="18" charset="0"/>
              </a:rPr>
              <a:t>相关的包。</a:t>
            </a:r>
            <a:endParaRPr lang="en-US" altLang="zh-CN" sz="2400" dirty="0">
              <a:latin typeface="Times New Roman" panose="02020603050405020304" pitchFamily="18" charset="0"/>
              <a:cs typeface="Times New Roman" panose="02020603050405020304" pitchFamily="18" charset="0"/>
            </a:endParaRPr>
          </a:p>
          <a:p>
            <a:pPr marL="285750" indent="-285750" latinLnBrk="1">
              <a:spcBef>
                <a:spcPts val="600"/>
              </a:spcBef>
              <a:buSzPct val="75000"/>
              <a:buFont typeface="Wingdings" panose="05000000000000000000" pitchFamily="2" charset="2"/>
              <a:buChar char="l"/>
            </a:pPr>
            <a:r>
              <a:rPr lang="zh-CN" altLang="zh-CN" sz="2400" dirty="0">
                <a:latin typeface="Times New Roman" panose="02020603050405020304" pitchFamily="18" charset="0"/>
                <a:cs typeface="Times New Roman" panose="02020603050405020304" pitchFamily="18" charset="0"/>
              </a:rPr>
              <a:t>如果本机安装的是</a:t>
            </a:r>
            <a:r>
              <a:rPr lang="en-US" altLang="zh-CN" sz="2400" dirty="0" err="1">
                <a:latin typeface="Times New Roman" panose="02020603050405020304" pitchFamily="18" charset="0"/>
                <a:cs typeface="Times New Roman" panose="02020603050405020304" pitchFamily="18" charset="0"/>
              </a:rPr>
              <a:t>Miniconda</a:t>
            </a:r>
            <a:r>
              <a:rPr lang="zh-CN" altLang="zh-CN" sz="2400" dirty="0">
                <a:latin typeface="Times New Roman" panose="02020603050405020304" pitchFamily="18" charset="0"/>
                <a:cs typeface="Times New Roman" panose="02020603050405020304" pitchFamily="18" charset="0"/>
              </a:rPr>
              <a:t>，则用户需要运行以下命令来完成</a:t>
            </a:r>
            <a:r>
              <a:rPr lang="en-US" altLang="zh-CN" sz="2400" dirty="0" err="1">
                <a:latin typeface="Times New Roman" panose="02020603050405020304" pitchFamily="18" charset="0"/>
                <a:cs typeface="Times New Roman" panose="02020603050405020304" pitchFamily="18" charset="0"/>
              </a:rPr>
              <a:t>Scikit</a:t>
            </a:r>
            <a:r>
              <a:rPr lang="en-US" altLang="zh-CN" sz="2400" dirty="0">
                <a:latin typeface="Times New Roman" panose="02020603050405020304" pitchFamily="18" charset="0"/>
                <a:cs typeface="Times New Roman" panose="02020603050405020304" pitchFamily="18" charset="0"/>
              </a:rPr>
              <a:t>-Learn</a:t>
            </a:r>
            <a:r>
              <a:rPr lang="zh-CN" altLang="zh-CN" sz="2400" dirty="0">
                <a:latin typeface="Times New Roman" panose="02020603050405020304" pitchFamily="18" charset="0"/>
                <a:cs typeface="Times New Roman" panose="02020603050405020304" pitchFamily="18" charset="0"/>
              </a:rPr>
              <a:t>的安装：</a:t>
            </a:r>
          </a:p>
          <a:p>
            <a:pPr latinLnBrk="1">
              <a:spcBef>
                <a:spcPts val="600"/>
              </a:spcBef>
            </a:pPr>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dirty="0" err="1">
                <a:solidFill>
                  <a:srgbClr val="FF0000"/>
                </a:solidFill>
                <a:latin typeface="Times New Roman" panose="02020603050405020304" pitchFamily="18" charset="0"/>
                <a:cs typeface="Times New Roman" panose="02020603050405020304" pitchFamily="18" charset="0"/>
              </a:rPr>
              <a:t>conda</a:t>
            </a:r>
            <a:r>
              <a:rPr lang="en-US" altLang="zh-CN" sz="2800" dirty="0">
                <a:solidFill>
                  <a:srgbClr val="FF0000"/>
                </a:solidFill>
                <a:latin typeface="Times New Roman" panose="02020603050405020304" pitchFamily="18" charset="0"/>
                <a:cs typeface="Times New Roman" panose="02020603050405020304" pitchFamily="18" charset="0"/>
              </a:rPr>
              <a:t> install scikit-learn  </a:t>
            </a:r>
            <a:r>
              <a:rPr lang="zh-CN" altLang="en-US" sz="2800" dirty="0">
                <a:solidFill>
                  <a:srgbClr val="FF0000"/>
                </a:solidFill>
                <a:latin typeface="Times New Roman" panose="02020603050405020304" pitchFamily="18" charset="0"/>
                <a:cs typeface="Times New Roman" panose="02020603050405020304" pitchFamily="18" charset="0"/>
              </a:rPr>
              <a:t>   </a:t>
            </a:r>
            <a:endParaRPr lang="en-US" altLang="zh-CN" sz="2800" dirty="0">
              <a:solidFill>
                <a:srgbClr val="FF0000"/>
              </a:solidFill>
              <a:latin typeface="Times New Roman" panose="02020603050405020304" pitchFamily="18" charset="0"/>
              <a:cs typeface="Times New Roman" panose="02020603050405020304" pitchFamily="18" charset="0"/>
            </a:endParaRPr>
          </a:p>
          <a:p>
            <a:pPr marL="0" indent="0" latinLnBrk="1">
              <a:spcBef>
                <a:spcPts val="600"/>
              </a:spcBef>
              <a:buNone/>
            </a:pPr>
            <a:r>
              <a:rPr lang="zh-CN" altLang="en-US" sz="2800" dirty="0">
                <a:solidFill>
                  <a:srgbClr val="FF0000"/>
                </a:solidFill>
                <a:latin typeface="Times New Roman" panose="02020603050405020304" pitchFamily="18" charset="0"/>
                <a:cs typeface="Times New Roman" panose="02020603050405020304" pitchFamily="18" charset="0"/>
              </a:rPr>
              <a:t>附：</a:t>
            </a:r>
            <a:r>
              <a:rPr lang="en-US" altLang="zh-CN" sz="2800" dirty="0">
                <a:solidFill>
                  <a:srgbClr val="FF0000"/>
                </a:solidFill>
                <a:latin typeface="Times New Roman" panose="02020603050405020304" pitchFamily="18" charset="0"/>
                <a:cs typeface="Times New Roman" panose="02020603050405020304" pitchFamily="18" charset="0"/>
              </a:rPr>
              <a:t> </a:t>
            </a:r>
            <a:r>
              <a:rPr lang="zh-CN" altLang="en-US" sz="2800" dirty="0">
                <a:solidFill>
                  <a:srgbClr val="FF0000"/>
                </a:solidFill>
                <a:latin typeface="Times New Roman" panose="02020603050405020304" pitchFamily="18" charset="0"/>
                <a:cs typeface="Times New Roman" panose="02020603050405020304" pitchFamily="18" charset="0"/>
              </a:rPr>
              <a:t>建议安装较新的</a:t>
            </a:r>
            <a:r>
              <a:rPr lang="en-US" altLang="zh-CN" sz="2800" dirty="0">
                <a:solidFill>
                  <a:srgbClr val="FF0000"/>
                </a:solidFill>
                <a:latin typeface="Times New Roman" panose="02020603050405020304" pitchFamily="18" charset="0"/>
                <a:cs typeface="Times New Roman" panose="02020603050405020304" pitchFamily="18" charset="0"/>
              </a:rPr>
              <a:t>scikit-learn 1.2.2</a:t>
            </a:r>
            <a:r>
              <a:rPr lang="zh-CN" altLang="en-US" sz="2800" dirty="0">
                <a:solidFill>
                  <a:srgbClr val="FF0000"/>
                </a:solidFill>
                <a:latin typeface="Times New Roman" panose="02020603050405020304" pitchFamily="18" charset="0"/>
                <a:cs typeface="Times New Roman" panose="02020603050405020304" pitchFamily="18" charset="0"/>
              </a:rPr>
              <a:t>版本</a:t>
            </a:r>
            <a:endParaRPr lang="zh-CN" altLang="zh-CN" sz="2800" dirty="0">
              <a:solidFill>
                <a:srgbClr val="FF0000"/>
              </a:solidFill>
              <a:latin typeface="Times New Roman" panose="02020603050405020304" pitchFamily="18" charset="0"/>
              <a:cs typeface="Times New Roman" panose="02020603050405020304" pitchFamily="18" charset="0"/>
            </a:endParaRPr>
          </a:p>
          <a:p>
            <a:pPr marL="0" indent="0">
              <a:buNone/>
            </a:pPr>
            <a:endParaRPr lang="zh-CN" altLang="en-US" sz="2400" dirty="0">
              <a:solidFill>
                <a:srgbClr val="FF0000"/>
              </a:solidFill>
            </a:endParaRPr>
          </a:p>
        </p:txBody>
      </p:sp>
    </p:spTree>
    <p:extLst>
      <p:ext uri="{BB962C8B-B14F-4D97-AF65-F5344CB8AC3E}">
        <p14:creationId xmlns:p14="http://schemas.microsoft.com/office/powerpoint/2010/main" val="26211722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2425</TotalTime>
  <Words>2174</Words>
  <Application>Microsoft Office PowerPoint</Application>
  <PresentationFormat>全屏显示(4:3)</PresentationFormat>
  <Paragraphs>295</Paragraphs>
  <Slides>30</Slides>
  <Notes>18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30</vt:i4>
      </vt:variant>
    </vt:vector>
  </HeadingPairs>
  <TitlesOfParts>
    <vt:vector size="41" baseType="lpstr">
      <vt:lpstr>等线</vt:lpstr>
      <vt:lpstr>黑体</vt:lpstr>
      <vt:lpstr>华文中宋</vt:lpstr>
      <vt:lpstr>宋体</vt:lpstr>
      <vt:lpstr>微软雅黑</vt:lpstr>
      <vt:lpstr>Arial</vt:lpstr>
      <vt:lpstr>Calibri</vt:lpstr>
      <vt:lpstr>Impact</vt:lpstr>
      <vt:lpstr>Times New Roman</vt:lpstr>
      <vt:lpstr>Wingdings</vt:lpstr>
      <vt:lpstr>Office 主题</vt:lpstr>
      <vt:lpstr>机器学习（Machine Learning）</vt:lpstr>
      <vt:lpstr>PowerPoint 演示文稿</vt:lpstr>
      <vt:lpstr>PowerPoint 演示文稿</vt:lpstr>
      <vt:lpstr>PowerPoint 演示文稿</vt:lpstr>
      <vt:lpstr>一、Scikit-Learn简介</vt:lpstr>
      <vt:lpstr>一、Scikit-Learn简介</vt:lpstr>
      <vt:lpstr>一、Scikit-Learn简介</vt:lpstr>
      <vt:lpstr>一、Scikit-Learn简介</vt:lpstr>
      <vt:lpstr>一、Scikit-Learn简介</vt:lpstr>
      <vt:lpstr>一、Scikit-Learn简介</vt:lpstr>
      <vt:lpstr>PowerPoint 演示文稿</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二、使用Scikit-Learn进行数据挖掘</vt:lpstr>
      <vt:lpstr>PowerPoint 演示文稿</vt:lpstr>
      <vt:lpstr>三、案例</vt:lpstr>
      <vt:lpstr>三、案例</vt:lpstr>
      <vt:lpstr>三、案例</vt:lpstr>
      <vt:lpstr>三、案例</vt:lpstr>
      <vt:lpstr>三、案例</vt:lpstr>
      <vt:lpstr>三、案例</vt:lpstr>
      <vt:lpstr>三、案例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z600</dc:creator>
  <cp:lastModifiedBy>桂祥 朱</cp:lastModifiedBy>
  <cp:revision>251</cp:revision>
  <dcterms:created xsi:type="dcterms:W3CDTF">2017-03-30T13:00:40Z</dcterms:created>
  <dcterms:modified xsi:type="dcterms:W3CDTF">2023-09-28T04:20:32Z</dcterms:modified>
</cp:coreProperties>
</file>